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3"/>
  </p:notesMasterIdLst>
  <p:handoutMasterIdLst>
    <p:handoutMasterId r:id="rId24"/>
  </p:handoutMasterIdLst>
  <p:sldIdLst>
    <p:sldId id="272" r:id="rId2"/>
    <p:sldId id="273" r:id="rId3"/>
    <p:sldId id="278" r:id="rId4"/>
    <p:sldId id="283" r:id="rId5"/>
    <p:sldId id="284" r:id="rId6"/>
    <p:sldId id="289" r:id="rId7"/>
    <p:sldId id="287" r:id="rId8"/>
    <p:sldId id="286" r:id="rId9"/>
    <p:sldId id="288" r:id="rId10"/>
    <p:sldId id="290" r:id="rId11"/>
    <p:sldId id="291" r:id="rId12"/>
    <p:sldId id="299" r:id="rId13"/>
    <p:sldId id="292" r:id="rId14"/>
    <p:sldId id="294" r:id="rId15"/>
    <p:sldId id="293" r:id="rId16"/>
    <p:sldId id="295" r:id="rId17"/>
    <p:sldId id="296" r:id="rId18"/>
    <p:sldId id="298" r:id="rId19"/>
    <p:sldId id="267" r:id="rId20"/>
    <p:sldId id="297"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1D8B7"/>
    <a:srgbClr val="A09D79"/>
    <a:srgbClr val="AD5C4D"/>
    <a:srgbClr val="543E35"/>
    <a:srgbClr val="637700"/>
    <a:srgbClr val="FFF4ED"/>
    <a:srgbClr val="5E6A76"/>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7" autoAdjust="0"/>
    <p:restoredTop sz="94844"/>
  </p:normalViewPr>
  <p:slideViewPr>
    <p:cSldViewPr snapToGrid="0">
      <p:cViewPr>
        <p:scale>
          <a:sx n="111" d="100"/>
          <a:sy n="111" d="100"/>
        </p:scale>
        <p:origin x="2592" y="1080"/>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p:scale>
          <a:sx n="182" d="100"/>
          <a:sy n="182" d="100"/>
        </p:scale>
        <p:origin x="1832" y="-44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5/8/23</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5/8/23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I’m so excited you are all here today! I am Dorothy Plaza the Chair of the Diabetes Alliance of Idaho and also the Idaho Master Trainer select for the National Diabetes Prevention Program.  </a:t>
            </a:r>
          </a:p>
          <a:p>
            <a:r>
              <a:rPr lang="en-US" dirty="0"/>
              <a:t>In my role as Idaho Master Trainer, I have the privilege of training Lifestyle Coaches for the National DPP.  In my role as the Chair of the Diabetes Alliance of Idaho,…well, I am privileged to do many things including these networking events with you all. </a:t>
            </a:r>
          </a:p>
          <a:p>
            <a:endParaRPr lang="en-US" dirty="0"/>
          </a:p>
          <a:p>
            <a:r>
              <a:rPr lang="en-US" dirty="0"/>
              <a:t>My passion is all things related to diabetes prevention in Idaho so please feel free to reach out to my anytime. My goal is to support all of Idaho's diabetes prevention programs in any way I can.</a:t>
            </a:r>
          </a:p>
          <a:p>
            <a:endParaRPr lang="en-US" dirty="0"/>
          </a:p>
          <a:p>
            <a:r>
              <a:rPr lang="en-US" dirty="0"/>
              <a:t>I’d like this time to be informal so please ask questions as we go along. Feel  free to unmute yourself anytime along the way.</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a:t>
            </a:fld>
            <a:endParaRPr lang="en-US" noProof="0" dirty="0"/>
          </a:p>
        </p:txBody>
      </p:sp>
    </p:spTree>
    <p:extLst>
      <p:ext uri="{BB962C8B-B14F-4D97-AF65-F5344CB8AC3E}">
        <p14:creationId xmlns:p14="http://schemas.microsoft.com/office/powerpoint/2010/main" val="3107784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challenges facing our Idaho NDPP programs. I delivered a survey in 2021 to all the Idaho NDPP and this is what I heard from you all.</a:t>
            </a:r>
          </a:p>
          <a:p>
            <a:endParaRPr lang="en-US" dirty="0"/>
          </a:p>
          <a:p>
            <a:r>
              <a:rPr lang="en-US" dirty="0"/>
              <a:t>Low attendance makes obtaining and maintain CDC recognition a challenge.</a:t>
            </a:r>
          </a:p>
          <a:p>
            <a:r>
              <a:rPr lang="en-US" dirty="0"/>
              <a:t>Reimbursement is a challenge. Many organization (especially community based organizations) are not set up to bill for NDPP. </a:t>
            </a:r>
          </a:p>
          <a:p>
            <a:endParaRPr lang="en-US" dirty="0"/>
          </a:p>
          <a:p>
            <a:r>
              <a:rPr lang="en-US" dirty="0"/>
              <a:t>It takes valuable staff time away from the role of delivering the NDPP to collect and submit the DPRP data and to bill for the program. Our staff are already working hard with the hours they have to provide quality NDPP programs.</a:t>
            </a:r>
          </a:p>
          <a:p>
            <a:endParaRPr lang="en-US" dirty="0"/>
          </a:p>
          <a:p>
            <a:r>
              <a:rPr lang="en-US" dirty="0"/>
              <a:t>Recruitment can be a challenge. Some National Umbrella Hub Organizations can provide a platform for easy participant eligibility review, enrollment, and even marketing.</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10</a:t>
            </a:fld>
            <a:endParaRPr lang="en-US" noProof="0" dirty="0"/>
          </a:p>
        </p:txBody>
      </p:sp>
    </p:spTree>
    <p:extLst>
      <p:ext uri="{BB962C8B-B14F-4D97-AF65-F5344CB8AC3E}">
        <p14:creationId xmlns:p14="http://schemas.microsoft.com/office/powerpoint/2010/main" val="3829354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do you think an Umbrella Hub Arrangement can offer your organization? What are your needs? </a:t>
            </a:r>
          </a:p>
          <a:p>
            <a:endParaRPr lang="en-US" dirty="0"/>
          </a:p>
          <a:p>
            <a:r>
              <a:rPr lang="en-US" dirty="0"/>
              <a:t>If you are interested in finding out more about becoming an Umbrella Hub Organization (the sponsoring organization) or learning more about UHA in general, feel free to reach out to me or Song </a:t>
            </a:r>
            <a:r>
              <a:rPr lang="en-US" dirty="0" err="1"/>
              <a:t>Bucree</a:t>
            </a:r>
            <a:r>
              <a:rPr lang="en-US" dirty="0"/>
              <a:t> at the Idaho Diabetes, Heart Disease and Stroke prevention program. I have both of our contact information on the next slide.</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11</a:t>
            </a:fld>
            <a:endParaRPr lang="en-US" noProof="0" dirty="0"/>
          </a:p>
        </p:txBody>
      </p:sp>
    </p:spTree>
    <p:extLst>
      <p:ext uri="{BB962C8B-B14F-4D97-AF65-F5344CB8AC3E}">
        <p14:creationId xmlns:p14="http://schemas.microsoft.com/office/powerpoint/2010/main" val="346144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12</a:t>
            </a:fld>
            <a:endParaRPr lang="en-US" noProof="0" dirty="0"/>
          </a:p>
        </p:txBody>
      </p:sp>
    </p:spTree>
    <p:extLst>
      <p:ext uri="{BB962C8B-B14F-4D97-AF65-F5344CB8AC3E}">
        <p14:creationId xmlns:p14="http://schemas.microsoft.com/office/powerpoint/2010/main" val="2856990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the most recent guidelines provided by National DPP Customer Service Center that affects our DPPs.</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13</a:t>
            </a:fld>
            <a:endParaRPr lang="en-US" noProof="0" dirty="0"/>
          </a:p>
        </p:txBody>
      </p:sp>
    </p:spTree>
    <p:extLst>
      <p:ext uri="{BB962C8B-B14F-4D97-AF65-F5344CB8AC3E}">
        <p14:creationId xmlns:p14="http://schemas.microsoft.com/office/powerpoint/2010/main" val="3862607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Beginning January 1, 2024, the DPRP will end the delivery mode flexibility that was allowed during the PHE. During the PHE DPP programs were allowed to deliver the NDPP in a mode other than the one they registered as. For example, in you registered with DPRP as an in-person mode of delivery, during the PHE you were allowed to deliver the DPP program in one of the other possible modes. There are 4 possible modes of delivery. </a:t>
            </a:r>
          </a:p>
          <a:p>
            <a:r>
              <a:rPr lang="en-US" dirty="0"/>
              <a:t>In person (100% in person delivery) , </a:t>
            </a:r>
          </a:p>
          <a:p>
            <a:r>
              <a:rPr lang="en-US" dirty="0"/>
              <a:t>distance learning (100% via telehealth with live interaction like we are doing now) , online (100% online where participants log into a course session at their own convenience, live interaction between coach and participant occur at other times throughout the week), or </a:t>
            </a:r>
          </a:p>
          <a:p>
            <a:r>
              <a:rPr lang="en-US" dirty="0"/>
              <a:t>combination (delivered as a combination of any of the previously defined delivery modes for each individual participant). </a:t>
            </a:r>
          </a:p>
          <a:p>
            <a:r>
              <a:rPr lang="en-US" dirty="0"/>
              <a:t>After January 1, 2024 you only be able to start a cohort in your original mode of delivery.</a:t>
            </a:r>
          </a:p>
          <a:p>
            <a:endParaRPr lang="en-US" dirty="0"/>
          </a:p>
          <a:p>
            <a:r>
              <a:rPr lang="en-US" dirty="0"/>
              <a:t>Any cohorts started before December 31,2023 in a mode other than your registered mode of delivery, will be able to continue through completion of that cohort even after January 1, 2024 only if your organization is not a MDPP supplier. I’ll talk about MDPP suppliers in a moment.</a:t>
            </a:r>
          </a:p>
          <a:p>
            <a:endParaRPr lang="en-US" dirty="0"/>
          </a:p>
          <a:p>
            <a:r>
              <a:rPr lang="en-US" dirty="0"/>
              <a:t>If you are not an MDPP supplier and you have been delivering your program in a mode other than your registered mode and you would like to switch to delivering in that mode permanently, you need to apply for a new organizational code before January 1, 2024. The DPRP will award temporary preliminary status in the new mode for a maximum of 18months to allow for data collection and evaluation under the new org code.</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14</a:t>
            </a:fld>
            <a:endParaRPr lang="en-US" noProof="0" dirty="0"/>
          </a:p>
        </p:txBody>
      </p:sp>
    </p:spTree>
    <p:extLst>
      <p:ext uri="{BB962C8B-B14F-4D97-AF65-F5344CB8AC3E}">
        <p14:creationId xmlns:p14="http://schemas.microsoft.com/office/powerpoint/2010/main" val="3331506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a MDPP supplier the distance learning mode of delivery flexibility will continue through December, 31, 2023 and then it will end. MDPP in its original guidelines only allows for in person delivery of MDPP. </a:t>
            </a:r>
          </a:p>
          <a:p>
            <a:endParaRPr lang="en-US" dirty="0"/>
          </a:p>
          <a:p>
            <a:r>
              <a:rPr lang="en-US" dirty="0"/>
              <a:t>If you are a current MDPP supplier and have been delivering a cohort in any mode other than in person, you will have to resume that cohort in person after December 31, 2023.</a:t>
            </a:r>
          </a:p>
          <a:p>
            <a:endParaRPr lang="en-US" dirty="0"/>
          </a:p>
          <a:p>
            <a:r>
              <a:rPr lang="en-US" dirty="0"/>
              <a:t>Until December 31, 2023, will will still be able to collect weights via virtual technology or self report. </a:t>
            </a:r>
          </a:p>
          <a:p>
            <a:endParaRPr lang="en-US" dirty="0"/>
          </a:p>
          <a:p>
            <a:r>
              <a:rPr lang="en-US" dirty="0"/>
              <a:t>Until December 31, 2023 you will be able to provide all MDPP services virtually with no maximin of virtual session provided you continue to use the distance learning/online/combination DMODE variable.</a:t>
            </a:r>
          </a:p>
          <a:p>
            <a:endParaRPr lang="en-US" dirty="0"/>
          </a:p>
          <a:p>
            <a:r>
              <a:rPr lang="en-US" dirty="0"/>
              <a:t>After January 1, 2023 you will no longer be able offer MDPP virtually, collect weight virtually or by self report or use the virtual DMODE on your DPRP data. </a:t>
            </a:r>
          </a:p>
          <a:p>
            <a:endParaRPr lang="en-US" dirty="0"/>
          </a:p>
          <a:p>
            <a:r>
              <a:rPr lang="en-US" dirty="0"/>
              <a:t>MDPP rules on Virtual Make ups:</a:t>
            </a:r>
          </a:p>
          <a:p>
            <a:r>
              <a:rPr lang="en-US" dirty="0"/>
              <a:t>No more than 4 in core</a:t>
            </a:r>
          </a:p>
          <a:p>
            <a:r>
              <a:rPr lang="en-US" dirty="0"/>
              <a:t>No more than 2  in post core</a:t>
            </a:r>
          </a:p>
          <a:p>
            <a:r>
              <a:rPr lang="en-US" dirty="0"/>
              <a:t>Max 1 on regularly schedule day of session</a:t>
            </a:r>
          </a:p>
          <a:p>
            <a:r>
              <a:rPr lang="en-US" dirty="0"/>
              <a:t>Max 1 per week</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15</a:t>
            </a:fld>
            <a:endParaRPr lang="en-US" noProof="0" dirty="0"/>
          </a:p>
        </p:txBody>
      </p:sp>
    </p:spTree>
    <p:extLst>
      <p:ext uri="{BB962C8B-B14F-4D97-AF65-F5344CB8AC3E}">
        <p14:creationId xmlns:p14="http://schemas.microsoft.com/office/powerpoint/2010/main" val="2214710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NDPP Lifestyle Coaches are required to obtain 2 hours of advanced LC training each year. Your organizations year starts on the month you obtain your org code when you applied. </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16</a:t>
            </a:fld>
            <a:endParaRPr lang="en-US" noProof="0" dirty="0"/>
          </a:p>
        </p:txBody>
      </p:sp>
    </p:spTree>
    <p:extLst>
      <p:ext uri="{BB962C8B-B14F-4D97-AF65-F5344CB8AC3E}">
        <p14:creationId xmlns:p14="http://schemas.microsoft.com/office/powerpoint/2010/main" val="37295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live Advanced LC training session</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17</a:t>
            </a:fld>
            <a:endParaRPr lang="en-US" noProof="0" dirty="0"/>
          </a:p>
        </p:txBody>
      </p:sp>
    </p:spTree>
    <p:extLst>
      <p:ext uri="{BB962C8B-B14F-4D97-AF65-F5344CB8AC3E}">
        <p14:creationId xmlns:p14="http://schemas.microsoft.com/office/powerpoint/2010/main" val="1359205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18</a:t>
            </a:fld>
            <a:endParaRPr lang="en-US" noProof="0" dirty="0"/>
          </a:p>
        </p:txBody>
      </p:sp>
    </p:spTree>
    <p:extLst>
      <p:ext uri="{BB962C8B-B14F-4D97-AF65-F5344CB8AC3E}">
        <p14:creationId xmlns:p14="http://schemas.microsoft.com/office/powerpoint/2010/main" val="2105913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19</a:t>
            </a:fld>
            <a:endParaRPr lang="en-US" dirty="0"/>
          </a:p>
        </p:txBody>
      </p:sp>
    </p:spTree>
    <p:extLst>
      <p:ext uri="{BB962C8B-B14F-4D97-AF65-F5344CB8AC3E}">
        <p14:creationId xmlns:p14="http://schemas.microsoft.com/office/powerpoint/2010/main" val="327722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are going to chat about several things&gt;</a:t>
            </a:r>
          </a:p>
          <a:p>
            <a:endParaRPr lang="en-US" dirty="0"/>
          </a:p>
          <a:p>
            <a:r>
              <a:rPr lang="en-US" dirty="0"/>
              <a:t>First we will talk about what an Umbrella Hub Arrangement is and what it has to do with the National DPP program</a:t>
            </a:r>
          </a:p>
          <a:p>
            <a:endParaRPr lang="en-US" dirty="0"/>
          </a:p>
          <a:p>
            <a:r>
              <a:rPr lang="en-US" dirty="0"/>
              <a:t>Then we will discuss the most recent update on the PHE waivers and how it affects our National DPP programs.</a:t>
            </a:r>
          </a:p>
          <a:p>
            <a:endParaRPr lang="en-US" dirty="0"/>
          </a:p>
          <a:p>
            <a:r>
              <a:rPr lang="en-US" dirty="0"/>
              <a:t>After that I will share with you the must current Advanced Lifestyle Coach training available.</a:t>
            </a:r>
          </a:p>
          <a:p>
            <a:endParaRPr lang="en-US" dirty="0"/>
          </a:p>
          <a:p>
            <a:r>
              <a:rPr lang="en-US" dirty="0"/>
              <a:t>And finally we will have time to discuss what is must pressing for you and your organizations. </a:t>
            </a:r>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Tree>
    <p:extLst>
      <p:ext uri="{BB962C8B-B14F-4D97-AF65-F5344CB8AC3E}">
        <p14:creationId xmlns:p14="http://schemas.microsoft.com/office/powerpoint/2010/main" val="2915729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20</a:t>
            </a:fld>
            <a:endParaRPr lang="en-US" noProof="0" dirty="0"/>
          </a:p>
        </p:txBody>
      </p:sp>
    </p:spTree>
    <p:extLst>
      <p:ext uri="{BB962C8B-B14F-4D97-AF65-F5344CB8AC3E}">
        <p14:creationId xmlns:p14="http://schemas.microsoft.com/office/powerpoint/2010/main" val="3904641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C366290-4595-5745-A50F-D5EC13BAC604}" type="slidenum">
              <a:rPr lang="en-US" noProof="0" smtClean="0"/>
              <a:t>21</a:t>
            </a:fld>
            <a:endParaRPr lang="en-US" noProof="0" dirty="0"/>
          </a:p>
        </p:txBody>
      </p:sp>
    </p:spTree>
    <p:extLst>
      <p:ext uri="{BB962C8B-B14F-4D97-AF65-F5344CB8AC3E}">
        <p14:creationId xmlns:p14="http://schemas.microsoft.com/office/powerpoint/2010/main" val="2080699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Umbrella Hub Arrangement or Umbrella Hub Organizations. How many of you have heard of these before? Feel free to raise you hand or put your answer in the chat. Lets dive into this topic.</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3</a:t>
            </a:fld>
            <a:endParaRPr lang="en-US" noProof="0" dirty="0"/>
          </a:p>
        </p:txBody>
      </p:sp>
    </p:spTree>
    <p:extLst>
      <p:ext uri="{BB962C8B-B14F-4D97-AF65-F5344CB8AC3E}">
        <p14:creationId xmlns:p14="http://schemas.microsoft.com/office/powerpoint/2010/main" val="3049489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exactly is an Umbrella Hub Arrangement? UHA’s are a system of connecting Community Based organizations (that’s you and your DPP program) with a payment system for your DPP. That’s the very simple explanation. There can be a lot more that an UHA does. It really depends on the specific UHA. </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4</a:t>
            </a:fld>
            <a:endParaRPr lang="en-US" noProof="0" dirty="0"/>
          </a:p>
        </p:txBody>
      </p:sp>
    </p:spTree>
    <p:extLst>
      <p:ext uri="{BB962C8B-B14F-4D97-AF65-F5344CB8AC3E}">
        <p14:creationId xmlns:p14="http://schemas.microsoft.com/office/powerpoint/2010/main" val="1875887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panose="02000000000000000000" pitchFamily="2" charset="0"/>
              </a:rPr>
              <a:t>There are several parts to an UHA. There is the Umbrella Hub Organization, a billing vender, and subsidiaries. </a:t>
            </a:r>
          </a:p>
          <a:p>
            <a:r>
              <a:rPr lang="en-US" b="0" i="0" dirty="0">
                <a:solidFill>
                  <a:srgbClr val="000000"/>
                </a:solidFill>
                <a:effectLst/>
                <a:latin typeface="Roboto" panose="02000000000000000000" pitchFamily="2" charset="0"/>
              </a:rPr>
              <a:t>In a UHA, a Umbrell</a:t>
            </a:r>
            <a:r>
              <a:rPr lang="en-US" dirty="0">
                <a:solidFill>
                  <a:srgbClr val="000000"/>
                </a:solidFill>
                <a:latin typeface="Roboto" panose="02000000000000000000" pitchFamily="2" charset="0"/>
              </a:rPr>
              <a:t>a </a:t>
            </a:r>
            <a:r>
              <a:rPr lang="en-US" b="0" i="0" dirty="0">
                <a:solidFill>
                  <a:srgbClr val="000000"/>
                </a:solidFill>
                <a:effectLst/>
                <a:latin typeface="Roboto" panose="02000000000000000000" pitchFamily="2" charset="0"/>
              </a:rPr>
              <a:t>Hub Organization serves as the sponsoring organization for a group of subsidiary organizations. These CDC-recognized subsidiary organizations are organizations that deliver the National DPP lifestyle change program (that’s you). </a:t>
            </a:r>
          </a:p>
          <a:p>
            <a:r>
              <a:rPr lang="en-US" b="0" i="0" dirty="0">
                <a:solidFill>
                  <a:srgbClr val="000000"/>
                </a:solidFill>
                <a:effectLst/>
                <a:latin typeface="Roboto" panose="02000000000000000000" pitchFamily="2" charset="0"/>
              </a:rPr>
              <a:t>Just as a hub connects all the tire components in a wheel to the rest of the vehicle, the UHO connects a group of CDC-recognized organizations to health care payment systems, as shown in the figure </a:t>
            </a:r>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5</a:t>
            </a:fld>
            <a:endParaRPr lang="en-US" noProof="0" dirty="0"/>
          </a:p>
        </p:txBody>
      </p:sp>
    </p:spTree>
    <p:extLst>
      <p:ext uri="{BB962C8B-B14F-4D97-AF65-F5344CB8AC3E}">
        <p14:creationId xmlns:p14="http://schemas.microsoft.com/office/powerpoint/2010/main" val="1192353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Roboto" panose="02000000000000000000" pitchFamily="2" charset="0"/>
              </a:rPr>
              <a:t>So now that we have a general idea of the components of a UHA, lets talk a little about what this can mea</a:t>
            </a:r>
            <a:r>
              <a:rPr lang="en-US" dirty="0">
                <a:solidFill>
                  <a:srgbClr val="000000"/>
                </a:solidFill>
                <a:latin typeface="Roboto" panose="02000000000000000000" pitchFamily="2" charset="0"/>
              </a:rPr>
              <a:t>n for you as a diabetes prevention program.</a:t>
            </a:r>
          </a:p>
          <a:p>
            <a:endParaRPr lang="en-US" b="0" i="0" dirty="0">
              <a:solidFill>
                <a:srgbClr val="000000"/>
              </a:solidFill>
              <a:effectLst/>
              <a:latin typeface="Roboto" panose="02000000000000000000" pitchFamily="2" charset="0"/>
            </a:endParaRPr>
          </a:p>
          <a:p>
            <a:r>
              <a:rPr lang="en-US" b="0" i="0" dirty="0">
                <a:solidFill>
                  <a:srgbClr val="000000"/>
                </a:solidFill>
                <a:effectLst/>
                <a:latin typeface="Roboto" panose="02000000000000000000" pitchFamily="2" charset="0"/>
              </a:rPr>
              <a:t>To join a UHA, each subsidiary organization must be a CDC-recognized National DPP program with either pending, preliminary, or full recognition; but  while you are a part of the arrangement, all subsidiary organizations assume the full recognition status of the UHO. This shared recognition status has several benefits, including providing the subsidiary organization that does not have preliminary or full recognition and therefore unable to become a </a:t>
            </a:r>
            <a:r>
              <a:rPr lang="en-US" b="0" i="0" dirty="0" err="1">
                <a:solidFill>
                  <a:srgbClr val="000000"/>
                </a:solidFill>
                <a:effectLst/>
                <a:latin typeface="Roboto" panose="02000000000000000000" pitchFamily="2" charset="0"/>
              </a:rPr>
              <a:t>Medcare</a:t>
            </a:r>
            <a:r>
              <a:rPr lang="en-US" b="0" i="0" dirty="0">
                <a:solidFill>
                  <a:srgbClr val="000000"/>
                </a:solidFill>
                <a:effectLst/>
                <a:latin typeface="Roboto" panose="02000000000000000000" pitchFamily="2" charset="0"/>
              </a:rPr>
              <a:t> DPP supplier the ability to access Medicare reimbursement through the UHO’s collective recognition status.</a:t>
            </a:r>
          </a:p>
          <a:p>
            <a:endParaRPr lang="en-US" b="0" i="0" dirty="0">
              <a:solidFill>
                <a:srgbClr val="000000"/>
              </a:solidFill>
              <a:effectLst/>
              <a:latin typeface="Roboto" panose="02000000000000000000" pitchFamily="2" charset="0"/>
            </a:endParaRPr>
          </a:p>
          <a:p>
            <a:r>
              <a:rPr lang="en-US" b="0" i="0" dirty="0">
                <a:solidFill>
                  <a:srgbClr val="000000"/>
                </a:solidFill>
                <a:effectLst/>
                <a:latin typeface="Roboto" panose="02000000000000000000" pitchFamily="2" charset="0"/>
              </a:rPr>
              <a:t>In a UHA, the UHO is the MDPP enrolled supplier and subsidiary organizations do not separately enroll as MDPP suppliers. The subsidiary organizations participating in the UHA’s access to Medicare reimbursement through the UHO’s MDPP supplier status.</a:t>
            </a:r>
          </a:p>
          <a:p>
            <a:endParaRPr lang="en-US" b="0" i="0" dirty="0">
              <a:solidFill>
                <a:srgbClr val="000000"/>
              </a:solidFill>
              <a:effectLst/>
              <a:latin typeface="Roboto" panose="02000000000000000000" pitchFamily="2" charset="0"/>
            </a:endParaRPr>
          </a:p>
          <a:p>
            <a:r>
              <a:rPr lang="en-US" b="0" i="0" dirty="0">
                <a:solidFill>
                  <a:srgbClr val="000000"/>
                </a:solidFill>
                <a:effectLst/>
                <a:latin typeface="Roboto" panose="02000000000000000000" pitchFamily="2" charset="0"/>
              </a:rPr>
              <a:t> Many CDC-recognized organizations face challenges in successfully billing Medicare and other health care payers to receive reimbursement. A key element of a UHA is a single billing and claims submission platform used by all subsidiary organizations. For example, the billing and claims platform can either be an existing in-house platform used by the UHO that all subsidiary organizations can access, or it can be a contracted third-party platform.</a:t>
            </a:r>
          </a:p>
          <a:p>
            <a:endParaRPr lang="en-US" dirty="0">
              <a:solidFill>
                <a:srgbClr val="000000"/>
              </a:solidFill>
              <a:latin typeface="Roboto" panose="02000000000000000000" pitchFamily="2" charset="0"/>
            </a:endParaRPr>
          </a:p>
          <a:p>
            <a:r>
              <a:rPr lang="en-US" b="0" i="0" dirty="0">
                <a:solidFill>
                  <a:srgbClr val="000000"/>
                </a:solidFill>
                <a:effectLst/>
                <a:latin typeface="Roboto" panose="02000000000000000000" pitchFamily="2" charset="0"/>
              </a:rPr>
              <a:t>While each subsidiary organization retains its individual identity as a CDC-recognized organization, all participants in a UHA aggregate and submit their DPRP participant data collectively with others in the arrangement. Small CDC-recognized organizations that experience challenges in recruiting enough qualifying participants to offer at least one cohort a year (which is a requirement for retaining CDC recognition) can benefit from having participant data pooled with other UHA participants.</a:t>
            </a:r>
          </a:p>
          <a:p>
            <a:endParaRPr lang="en-US" b="0" i="0" dirty="0">
              <a:solidFill>
                <a:srgbClr val="000000"/>
              </a:solidFill>
              <a:effectLst/>
              <a:latin typeface="Roboto" panose="02000000000000000000" pitchFamily="2" charset="0"/>
            </a:endParaRPr>
          </a:p>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6</a:t>
            </a:fld>
            <a:endParaRPr lang="en-US" noProof="0" dirty="0"/>
          </a:p>
        </p:txBody>
      </p:sp>
    </p:spTree>
    <p:extLst>
      <p:ext uri="{BB962C8B-B14F-4D97-AF65-F5344CB8AC3E}">
        <p14:creationId xmlns:p14="http://schemas.microsoft.com/office/powerpoint/2010/main" val="1532967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many reasons to become an Umbrella Hub Organization (the sponsoring organization for other NDPP (subsidiaries). The Umbrella Hub Organization serves as a critical partner to community based organizations delivering the National DPP, they can advances health equity by increasing access to the National DPP program across Idaho and  therefore improve population health.</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7</a:t>
            </a:fld>
            <a:endParaRPr lang="en-US" noProof="0" dirty="0"/>
          </a:p>
        </p:txBody>
      </p:sp>
    </p:spTree>
    <p:extLst>
      <p:ext uri="{BB962C8B-B14F-4D97-AF65-F5344CB8AC3E}">
        <p14:creationId xmlns:p14="http://schemas.microsoft.com/office/powerpoint/2010/main" val="1946619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Umbrella Hub Organizations are the sponsoring organization for the other subsidiaries. This organization can either be an established existing Idaho NDPP with full CDC recognition and billing services that could provide billing for other NDPP programs or there are National organizations that offer these services for states.</a:t>
            </a:r>
          </a:p>
          <a:p>
            <a:endParaRPr lang="en-US" dirty="0"/>
          </a:p>
          <a:p>
            <a:r>
              <a:rPr lang="en-US" dirty="0"/>
              <a:t>Subsidiaries are all the National DPP programs that participate in the UHA and submit their DPRP data collectively and benefit from the UHO’s CDC full recognition status and billing platform.</a:t>
            </a:r>
          </a:p>
          <a:p>
            <a:endParaRPr lang="en-US" dirty="0"/>
          </a:p>
          <a:p>
            <a:r>
              <a:rPr lang="en-US" dirty="0"/>
              <a:t>Data is aggregated, claims are submitted through one billing platform and reimbursement is received back to each NDPP. </a:t>
            </a:r>
          </a:p>
          <a:p>
            <a:endParaRPr lang="en-US" dirty="0"/>
          </a:p>
          <a:p>
            <a:r>
              <a:rPr lang="en-US" dirty="0"/>
              <a:t>To form an UHA or to use an existing National UHO in an UHA, takes work from many people and organizations. Organizations interested in learning more about how this can work and how it might be a good fit for Idaho include our Department of Health and Welfare, Diabetes, Heart Disease and Stroke Prevention program, various Idaho National Diabetes Prevention Programs, the Diabetes Alliance of Idaho, myself personally as I work directly with the Idaho DPP programs and others. </a:t>
            </a:r>
          </a:p>
          <a:p>
            <a:endParaRPr lang="en-US" dirty="0"/>
          </a:p>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noProof="0" smtClean="0"/>
              <a:t>8</a:t>
            </a:fld>
            <a:endParaRPr lang="en-US" noProof="0" dirty="0"/>
          </a:p>
        </p:txBody>
      </p:sp>
    </p:spTree>
    <p:extLst>
      <p:ext uri="{BB962C8B-B14F-4D97-AF65-F5344CB8AC3E}">
        <p14:creationId xmlns:p14="http://schemas.microsoft.com/office/powerpoint/2010/main" val="2365012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would you as a National DPP program be interested in participating in an UHA?</a:t>
            </a:r>
          </a:p>
          <a:p>
            <a:endParaRPr lang="en-US" dirty="0"/>
          </a:p>
          <a:p>
            <a:r>
              <a:rPr lang="en-US" dirty="0"/>
              <a:t>We already talked about the ability of Idaho NDPP programs to obtain the benefits of full CDC recognition in an UHA. Also the benefit of using one billing platform for billing and reimbursement.</a:t>
            </a:r>
          </a:p>
          <a:p>
            <a:endParaRPr lang="en-US" dirty="0"/>
          </a:p>
          <a:p>
            <a:r>
              <a:rPr lang="en-US" dirty="0"/>
              <a:t>Sustainability. Our programs around the state face challenges with obtaining preliminary or full CDC recognition. Without those recognition status’s they are unable to become MDPP suppliers and receive reimbursement from Medicare. </a:t>
            </a:r>
          </a:p>
          <a:p>
            <a:endParaRPr lang="en-US" dirty="0"/>
          </a:p>
          <a:p>
            <a:r>
              <a:rPr lang="en-US" dirty="0"/>
              <a:t>Without having to worry about obtaining an independent CDC recognition status and billing for your services, this frees you to focus on what you really want to focus on anyway, providing the valuable service of delivering the National DPP in your communities and working toward preventing type 2 diabetes.</a:t>
            </a:r>
          </a:p>
        </p:txBody>
      </p:sp>
      <p:sp>
        <p:nvSpPr>
          <p:cNvPr id="4" name="Slide Number Placeholder 3"/>
          <p:cNvSpPr>
            <a:spLocks noGrp="1"/>
          </p:cNvSpPr>
          <p:nvPr>
            <p:ph type="sldNum" sz="quarter" idx="5"/>
          </p:nvPr>
        </p:nvSpPr>
        <p:spPr/>
        <p:txBody>
          <a:bodyPr/>
          <a:lstStyle/>
          <a:p>
            <a:fld id="{7C366290-4595-5745-A50F-D5EC13BAC604}" type="slidenum">
              <a:rPr lang="en-US" noProof="0" smtClean="0"/>
              <a:t>9</a:t>
            </a:fld>
            <a:endParaRPr lang="en-US" noProof="0" dirty="0"/>
          </a:p>
        </p:txBody>
      </p:sp>
    </p:spTree>
    <p:extLst>
      <p:ext uri="{BB962C8B-B14F-4D97-AF65-F5344CB8AC3E}">
        <p14:creationId xmlns:p14="http://schemas.microsoft.com/office/powerpoint/2010/main" val="92320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dirty="0"/>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dirty="0"/>
              <a:t>Click to edit Master text styles</a:t>
            </a:r>
          </a:p>
          <a:p>
            <a:pPr lvl="1"/>
            <a:r>
              <a:rPr lang="en-US" dirty="0"/>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dirty="0"/>
              <a:t>Click to edit Master text styles</a:t>
            </a:r>
          </a:p>
          <a:p>
            <a:pPr lvl="1"/>
            <a:r>
              <a:rPr lang="en-US" dirty="0"/>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dirty="0"/>
              <a:t>Click to edit Master text styles</a:t>
            </a:r>
          </a:p>
          <a:p>
            <a:pPr lvl="1"/>
            <a:r>
              <a:rPr lang="en-US" dirty="0"/>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dirty="0"/>
              <a:t>Click to edit Master text styles</a:t>
            </a:r>
          </a:p>
          <a:p>
            <a:pPr lvl="1"/>
            <a:r>
              <a:rPr lang="en-US" dirty="0"/>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dirty="0"/>
              <a:t>Click to edit Master text styles</a:t>
            </a:r>
          </a:p>
          <a:p>
            <a:pPr lvl="1"/>
            <a:r>
              <a:rPr lang="en-US" dirty="0"/>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dirty="0"/>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dirty="0"/>
              <a:t>Click to edit Master title style</a:t>
            </a:r>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dirty="0"/>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dirty="0"/>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dirty="0"/>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dirty="0"/>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Song.Boucree@dhw.idaho.gov"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dprp.cdc.gov/Registry"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s://dprp.cdc.gov/" TargetMode="External"/><Relationship Id="rId4" Type="http://schemas.openxmlformats.org/officeDocument/2006/relationships/hyperlink" Target="https://www.cms.gov/files/document/participants-medicare-diabetes-prevention-program-cms-flexibilities-fight-covid-19.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DorothyRPlaza@gmail.com" TargetMode="External"/><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p:txBody>
          <a:bodyPr/>
          <a:lstStyle/>
          <a:p>
            <a:r>
              <a:rPr lang="en-US" dirty="0"/>
              <a:t>Idaho National DPP Networking Opportunity </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a:normAutofit lnSpcReduction="10000"/>
          </a:bodyPr>
          <a:lstStyle/>
          <a:p>
            <a:r>
              <a:rPr lang="en-US" dirty="0"/>
              <a:t>Dorothy Plaza, BSN, RN</a:t>
            </a:r>
          </a:p>
          <a:p>
            <a:r>
              <a:rPr lang="en-US" dirty="0"/>
              <a:t>Chair, Diabetes Alliance of Idaho</a:t>
            </a:r>
          </a:p>
          <a:p>
            <a:r>
              <a:rPr lang="en-US" dirty="0"/>
              <a:t>DTTAC Master Trainer </a:t>
            </a:r>
            <a:r>
              <a:rPr lang="en-US" i="1" dirty="0"/>
              <a:t>Select</a:t>
            </a:r>
            <a:r>
              <a:rPr lang="en-US" dirty="0"/>
              <a:t>, National DPP</a:t>
            </a:r>
          </a:p>
          <a:p>
            <a:r>
              <a:rPr lang="en-US" dirty="0" err="1"/>
              <a:t>DorothyRPlaza@gmail.com</a:t>
            </a:r>
            <a:endParaRPr lang="en-US" dirty="0"/>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D39B-FD30-784C-AD47-570E54921B87}"/>
              </a:ext>
            </a:extLst>
          </p:cNvPr>
          <p:cNvSpPr>
            <a:spLocks noGrp="1"/>
          </p:cNvSpPr>
          <p:nvPr>
            <p:ph type="title"/>
          </p:nvPr>
        </p:nvSpPr>
        <p:spPr/>
        <p:txBody>
          <a:bodyPr/>
          <a:lstStyle/>
          <a:p>
            <a:r>
              <a:rPr lang="en-US" sz="3600" dirty="0"/>
              <a:t>Idaho National DPP challenges</a:t>
            </a:r>
          </a:p>
        </p:txBody>
      </p:sp>
      <p:sp>
        <p:nvSpPr>
          <p:cNvPr id="3" name="Content Placeholder 2">
            <a:extLst>
              <a:ext uri="{FF2B5EF4-FFF2-40B4-BE49-F238E27FC236}">
                <a16:creationId xmlns:a16="http://schemas.microsoft.com/office/drawing/2014/main" id="{C2B29FE8-75DB-1B41-820A-361573326459}"/>
              </a:ext>
            </a:extLst>
          </p:cNvPr>
          <p:cNvSpPr>
            <a:spLocks noGrp="1"/>
          </p:cNvSpPr>
          <p:nvPr>
            <p:ph idx="1"/>
          </p:nvPr>
        </p:nvSpPr>
        <p:spPr/>
        <p:txBody>
          <a:bodyPr/>
          <a:lstStyle/>
          <a:p>
            <a:r>
              <a:rPr lang="en-US" dirty="0"/>
              <a:t>Rural: Low attendance in National DPP</a:t>
            </a:r>
          </a:p>
          <a:p>
            <a:r>
              <a:rPr lang="en-US" dirty="0"/>
              <a:t>Reimbursement: Insufficient billing system in place</a:t>
            </a:r>
          </a:p>
          <a:p>
            <a:r>
              <a:rPr lang="en-US" dirty="0"/>
              <a:t>Staff: Time for billing and CDC data reporting</a:t>
            </a:r>
          </a:p>
          <a:p>
            <a:r>
              <a:rPr lang="en-US" dirty="0"/>
              <a:t>CDC recognition: Difficult to maintain</a:t>
            </a:r>
          </a:p>
          <a:p>
            <a:r>
              <a:rPr lang="en-US" dirty="0"/>
              <a:t>Recruitment: Communicating message, referrals.</a:t>
            </a:r>
          </a:p>
          <a:p>
            <a:endParaRPr lang="en-US" dirty="0"/>
          </a:p>
          <a:p>
            <a:endParaRPr lang="en-US" dirty="0"/>
          </a:p>
        </p:txBody>
      </p:sp>
      <p:sp>
        <p:nvSpPr>
          <p:cNvPr id="4" name="Date Placeholder 3">
            <a:extLst>
              <a:ext uri="{FF2B5EF4-FFF2-40B4-BE49-F238E27FC236}">
                <a16:creationId xmlns:a16="http://schemas.microsoft.com/office/drawing/2014/main" id="{0BB0B6FF-A290-854A-B4B7-EC1DC41ADA24}"/>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5A355BA5-C425-474F-9668-DBCDEBD8067B}"/>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90AAAC7A-1B1A-214D-B398-3C29B3644801}"/>
              </a:ext>
            </a:extLst>
          </p:cNvPr>
          <p:cNvSpPr>
            <a:spLocks noGrp="1"/>
          </p:cNvSpPr>
          <p:nvPr>
            <p:ph type="sldNum" sz="quarter" idx="12"/>
          </p:nvPr>
        </p:nvSpPr>
        <p:spPr/>
        <p:txBody>
          <a:bodyPr/>
          <a:lstStyle/>
          <a:p>
            <a:fld id="{58FB4751-880F-D840-AAA9-3A15815CC996}" type="slidenum">
              <a:rPr lang="en-US" smtClean="0"/>
              <a:t>10</a:t>
            </a:fld>
            <a:endParaRPr lang="en-US" dirty="0"/>
          </a:p>
        </p:txBody>
      </p:sp>
    </p:spTree>
    <p:extLst>
      <p:ext uri="{BB962C8B-B14F-4D97-AF65-F5344CB8AC3E}">
        <p14:creationId xmlns:p14="http://schemas.microsoft.com/office/powerpoint/2010/main" val="243341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8D6A-935A-C74A-8102-BC4156EBD58F}"/>
              </a:ext>
            </a:extLst>
          </p:cNvPr>
          <p:cNvSpPr>
            <a:spLocks noGrp="1"/>
          </p:cNvSpPr>
          <p:nvPr>
            <p:ph type="ctrTitle"/>
          </p:nvPr>
        </p:nvSpPr>
        <p:spPr/>
        <p:txBody>
          <a:bodyPr/>
          <a:lstStyle/>
          <a:p>
            <a:r>
              <a:rPr lang="en-US" dirty="0"/>
              <a:t>What an Umbrella Hub Arrangement can offer?</a:t>
            </a:r>
          </a:p>
        </p:txBody>
      </p:sp>
      <p:sp>
        <p:nvSpPr>
          <p:cNvPr id="3" name="Subtitle 2">
            <a:extLst>
              <a:ext uri="{FF2B5EF4-FFF2-40B4-BE49-F238E27FC236}">
                <a16:creationId xmlns:a16="http://schemas.microsoft.com/office/drawing/2014/main" id="{D7F06FF3-324B-6348-902F-9D3496AA3BD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9707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ED9B-253E-C546-9DFB-D2D16330D705}"/>
              </a:ext>
            </a:extLst>
          </p:cNvPr>
          <p:cNvSpPr>
            <a:spLocks noGrp="1"/>
          </p:cNvSpPr>
          <p:nvPr>
            <p:ph type="title"/>
          </p:nvPr>
        </p:nvSpPr>
        <p:spPr/>
        <p:txBody>
          <a:bodyPr/>
          <a:lstStyle/>
          <a:p>
            <a:r>
              <a:rPr lang="en-US" dirty="0"/>
              <a:t>More Questions!</a:t>
            </a:r>
          </a:p>
        </p:txBody>
      </p:sp>
      <p:sp>
        <p:nvSpPr>
          <p:cNvPr id="3" name="Content Placeholder 2">
            <a:extLst>
              <a:ext uri="{FF2B5EF4-FFF2-40B4-BE49-F238E27FC236}">
                <a16:creationId xmlns:a16="http://schemas.microsoft.com/office/drawing/2014/main" id="{805A4E20-5CE8-7547-9966-2E9F4775CCC7}"/>
              </a:ext>
            </a:extLst>
          </p:cNvPr>
          <p:cNvSpPr>
            <a:spLocks noGrp="1"/>
          </p:cNvSpPr>
          <p:nvPr>
            <p:ph idx="1"/>
          </p:nvPr>
        </p:nvSpPr>
        <p:spPr/>
        <p:txBody>
          <a:bodyPr>
            <a:normAutofit fontScale="92500" lnSpcReduction="10000"/>
          </a:bodyPr>
          <a:lstStyle/>
          <a:p>
            <a:pPr marL="0" indent="0">
              <a:buNone/>
            </a:pPr>
            <a:r>
              <a:rPr lang="en-US" sz="1800" dirty="0">
                <a:solidFill>
                  <a:srgbClr val="000000"/>
                </a:solidFill>
                <a:latin typeface="Georgia" panose="02040502050405020303" pitchFamily="18" charset="0"/>
              </a:rPr>
              <a:t>Reach out to:</a:t>
            </a:r>
          </a:p>
          <a:p>
            <a:pPr marL="0" indent="0">
              <a:buNone/>
            </a:pPr>
            <a:endParaRPr lang="en-US" sz="1800" i="0" dirty="0">
              <a:solidFill>
                <a:srgbClr val="000000"/>
              </a:solidFill>
              <a:effectLst/>
              <a:latin typeface="Georgia" panose="02040502050405020303" pitchFamily="18" charset="0"/>
            </a:endParaRPr>
          </a:p>
          <a:p>
            <a:pPr marL="0" indent="0">
              <a:buNone/>
            </a:pPr>
            <a:r>
              <a:rPr lang="en-US" sz="1800" i="0" dirty="0">
                <a:solidFill>
                  <a:srgbClr val="000000"/>
                </a:solidFill>
                <a:effectLst/>
                <a:latin typeface="Georgia" panose="02040502050405020303" pitchFamily="18" charset="0"/>
              </a:rPr>
              <a:t>Song </a:t>
            </a:r>
            <a:r>
              <a:rPr lang="en-US" sz="1800" i="0" dirty="0" err="1">
                <a:solidFill>
                  <a:srgbClr val="000000"/>
                </a:solidFill>
                <a:effectLst/>
                <a:latin typeface="Georgia" panose="02040502050405020303" pitchFamily="18" charset="0"/>
              </a:rPr>
              <a:t>Boucree</a:t>
            </a:r>
            <a:r>
              <a:rPr lang="en-US" sz="1800" i="0" dirty="0">
                <a:solidFill>
                  <a:srgbClr val="000000"/>
                </a:solidFill>
                <a:effectLst/>
                <a:latin typeface="Georgia" panose="02040502050405020303" pitchFamily="18" charset="0"/>
              </a:rPr>
              <a:t>, MPH</a:t>
            </a:r>
            <a:br>
              <a:rPr lang="en-US" sz="1800" i="0" dirty="0">
                <a:solidFill>
                  <a:srgbClr val="000000"/>
                </a:solidFill>
                <a:effectLst/>
                <a:latin typeface="Georgia" panose="02040502050405020303" pitchFamily="18" charset="0"/>
              </a:rPr>
            </a:br>
            <a:r>
              <a:rPr lang="en-US" sz="1800" i="0" dirty="0">
                <a:solidFill>
                  <a:srgbClr val="000000"/>
                </a:solidFill>
                <a:effectLst/>
                <a:latin typeface="Georgia" panose="02040502050405020303" pitchFamily="18" charset="0"/>
              </a:rPr>
              <a:t>Health Program Specialist | Idaho Diabetes, Heart Disease, and Stroke Prevention Program</a:t>
            </a:r>
          </a:p>
          <a:p>
            <a:pPr marL="0" indent="0">
              <a:buNone/>
            </a:pPr>
            <a:r>
              <a:rPr lang="en-US" sz="1800" i="0" dirty="0">
                <a:solidFill>
                  <a:srgbClr val="000000"/>
                </a:solidFill>
                <a:effectLst/>
                <a:latin typeface="Georgia" panose="02040502050405020303" pitchFamily="18" charset="0"/>
                <a:hlinkClick r:id="rId3">
                  <a:extLst>
                    <a:ext uri="{A12FA001-AC4F-418D-AE19-62706E023703}">
                      <ahyp:hlinkClr xmlns:ahyp="http://schemas.microsoft.com/office/drawing/2018/hyperlinkcolor" val="tx"/>
                    </a:ext>
                  </a:extLst>
                </a:hlinkClick>
              </a:rPr>
              <a:t>Song.Boucree@dhw.idaho.gov</a:t>
            </a:r>
            <a:endParaRPr lang="en-US" sz="1800" i="0" dirty="0">
              <a:solidFill>
                <a:srgbClr val="000000"/>
              </a:solidFill>
              <a:effectLst/>
              <a:latin typeface="Georgia" panose="02040502050405020303" pitchFamily="18" charset="0"/>
            </a:endParaRPr>
          </a:p>
          <a:p>
            <a:pPr marL="0" indent="0">
              <a:buNone/>
            </a:pPr>
            <a:endParaRPr lang="en-US" sz="1800" dirty="0">
              <a:solidFill>
                <a:srgbClr val="000000"/>
              </a:solidFill>
              <a:latin typeface="Georgia" panose="02040502050405020303" pitchFamily="18" charset="0"/>
            </a:endParaRPr>
          </a:p>
          <a:p>
            <a:pPr marL="0" indent="0">
              <a:buNone/>
            </a:pPr>
            <a:r>
              <a:rPr lang="en-US" sz="1800" dirty="0">
                <a:solidFill>
                  <a:srgbClr val="000000"/>
                </a:solidFill>
                <a:latin typeface="Georgia" panose="02040502050405020303" pitchFamily="18" charset="0"/>
              </a:rPr>
              <a:t>Or </a:t>
            </a:r>
          </a:p>
          <a:p>
            <a:pPr marL="0" indent="0">
              <a:buNone/>
            </a:pPr>
            <a:endParaRPr lang="en-US" sz="1800" dirty="0">
              <a:solidFill>
                <a:srgbClr val="000000"/>
              </a:solidFill>
              <a:latin typeface="Georgia" panose="02040502050405020303" pitchFamily="18" charset="0"/>
            </a:endParaRPr>
          </a:p>
          <a:p>
            <a:pPr marL="0" indent="0">
              <a:buNone/>
            </a:pPr>
            <a:r>
              <a:rPr lang="en-US" sz="1800" dirty="0">
                <a:solidFill>
                  <a:srgbClr val="000000"/>
                </a:solidFill>
                <a:latin typeface="Georgia" panose="02040502050405020303" pitchFamily="18" charset="0"/>
              </a:rPr>
              <a:t>Dorothy Plaza, BSN, RN</a:t>
            </a:r>
          </a:p>
          <a:p>
            <a:pPr marL="0" indent="0">
              <a:buNone/>
            </a:pPr>
            <a:r>
              <a:rPr lang="en-US" sz="1800" dirty="0">
                <a:solidFill>
                  <a:srgbClr val="000000"/>
                </a:solidFill>
                <a:latin typeface="Georgia" panose="02040502050405020303" pitchFamily="18" charset="0"/>
              </a:rPr>
              <a:t>Chair, Diabetes Alliance of Idaho</a:t>
            </a:r>
          </a:p>
          <a:p>
            <a:pPr marL="0" indent="0">
              <a:buNone/>
            </a:pPr>
            <a:r>
              <a:rPr lang="en-US" sz="1800" dirty="0">
                <a:solidFill>
                  <a:srgbClr val="000000"/>
                </a:solidFill>
                <a:latin typeface="Georgia" panose="02040502050405020303" pitchFamily="18" charset="0"/>
              </a:rPr>
              <a:t>Idaho DTTAC Master Trainer </a:t>
            </a:r>
            <a:r>
              <a:rPr lang="en-US" sz="1800" i="1" dirty="0">
                <a:solidFill>
                  <a:srgbClr val="000000"/>
                </a:solidFill>
                <a:latin typeface="Georgia" panose="02040502050405020303" pitchFamily="18" charset="0"/>
              </a:rPr>
              <a:t>Select</a:t>
            </a:r>
            <a:r>
              <a:rPr lang="en-US" sz="1800" dirty="0">
                <a:solidFill>
                  <a:srgbClr val="000000"/>
                </a:solidFill>
                <a:latin typeface="Georgia" panose="02040502050405020303" pitchFamily="18" charset="0"/>
              </a:rPr>
              <a:t>, National DPP</a:t>
            </a:r>
          </a:p>
          <a:p>
            <a:pPr marL="0" indent="0">
              <a:buNone/>
            </a:pPr>
            <a:r>
              <a:rPr lang="en-US" sz="1800" u="sng" dirty="0" err="1">
                <a:solidFill>
                  <a:srgbClr val="000000"/>
                </a:solidFill>
                <a:latin typeface="Georgia" panose="02040502050405020303" pitchFamily="18" charset="0"/>
              </a:rPr>
              <a:t>DorothyRPlaza@gmail.com</a:t>
            </a:r>
            <a:endParaRPr lang="en-US" sz="1800" u="sng" dirty="0">
              <a:solidFill>
                <a:srgbClr val="000000"/>
              </a:solidFill>
              <a:latin typeface="Georgia" panose="02040502050405020303" pitchFamily="18" charset="0"/>
            </a:endParaRPr>
          </a:p>
        </p:txBody>
      </p:sp>
      <p:sp>
        <p:nvSpPr>
          <p:cNvPr id="4" name="Date Placeholder 3">
            <a:extLst>
              <a:ext uri="{FF2B5EF4-FFF2-40B4-BE49-F238E27FC236}">
                <a16:creationId xmlns:a16="http://schemas.microsoft.com/office/drawing/2014/main" id="{CFBB5D30-504B-124F-945A-EF5117CEB377}"/>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9C9B5C7C-5B88-CF4D-B5F2-1943AAD0B645}"/>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E38A79E8-199B-4B46-A750-6D5F45D5C674}"/>
              </a:ext>
            </a:extLst>
          </p:cNvPr>
          <p:cNvSpPr>
            <a:spLocks noGrp="1"/>
          </p:cNvSpPr>
          <p:nvPr>
            <p:ph type="sldNum" sz="quarter" idx="12"/>
          </p:nvPr>
        </p:nvSpPr>
        <p:spPr/>
        <p:txBody>
          <a:bodyPr/>
          <a:lstStyle/>
          <a:p>
            <a:fld id="{58FB4751-880F-D840-AAA9-3A15815CC996}" type="slidenum">
              <a:rPr lang="en-US" smtClean="0"/>
              <a:t>12</a:t>
            </a:fld>
            <a:endParaRPr lang="en-US" dirty="0"/>
          </a:p>
        </p:txBody>
      </p:sp>
    </p:spTree>
    <p:extLst>
      <p:ext uri="{BB962C8B-B14F-4D97-AF65-F5344CB8AC3E}">
        <p14:creationId xmlns:p14="http://schemas.microsoft.com/office/powerpoint/2010/main" val="193668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D258-8248-AE46-B004-C0F308A2A9B6}"/>
              </a:ext>
            </a:extLst>
          </p:cNvPr>
          <p:cNvSpPr>
            <a:spLocks noGrp="1"/>
          </p:cNvSpPr>
          <p:nvPr>
            <p:ph type="title"/>
          </p:nvPr>
        </p:nvSpPr>
        <p:spPr>
          <a:xfrm>
            <a:off x="2560320" y="3078480"/>
            <a:ext cx="5658394" cy="1773555"/>
          </a:xfrm>
        </p:spPr>
        <p:txBody>
          <a:bodyPr/>
          <a:lstStyle/>
          <a:p>
            <a:r>
              <a:rPr lang="en-US" dirty="0"/>
              <a:t>National DPP PHE update</a:t>
            </a:r>
          </a:p>
        </p:txBody>
      </p:sp>
      <p:sp>
        <p:nvSpPr>
          <p:cNvPr id="3" name="Text Placeholder 2">
            <a:extLst>
              <a:ext uri="{FF2B5EF4-FFF2-40B4-BE49-F238E27FC236}">
                <a16:creationId xmlns:a16="http://schemas.microsoft.com/office/drawing/2014/main" id="{25CDD251-F59A-AC49-86A9-BF088E9206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48223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E0401A4-B493-B64F-B788-85E99FDDACDB}"/>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79E6E179-80B2-7448-80C8-C5F74CCF94A9}"/>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9E653CC2-0261-0047-8BFE-0491CE027792}"/>
              </a:ext>
            </a:extLst>
          </p:cNvPr>
          <p:cNvSpPr>
            <a:spLocks noGrp="1"/>
          </p:cNvSpPr>
          <p:nvPr>
            <p:ph type="sldNum" sz="quarter" idx="12"/>
          </p:nvPr>
        </p:nvSpPr>
        <p:spPr/>
        <p:txBody>
          <a:bodyPr/>
          <a:lstStyle/>
          <a:p>
            <a:fld id="{58FB4751-880F-D840-AAA9-3A15815CC996}" type="slidenum">
              <a:rPr lang="en-US" smtClean="0"/>
              <a:t>14</a:t>
            </a:fld>
            <a:endParaRPr lang="en-US" dirty="0"/>
          </a:p>
        </p:txBody>
      </p:sp>
      <p:sp>
        <p:nvSpPr>
          <p:cNvPr id="9" name="TextBox 8">
            <a:extLst>
              <a:ext uri="{FF2B5EF4-FFF2-40B4-BE49-F238E27FC236}">
                <a16:creationId xmlns:a16="http://schemas.microsoft.com/office/drawing/2014/main" id="{74A172F0-A1F4-0644-8EC8-D7584389700B}"/>
              </a:ext>
            </a:extLst>
          </p:cNvPr>
          <p:cNvSpPr txBox="1"/>
          <p:nvPr/>
        </p:nvSpPr>
        <p:spPr>
          <a:xfrm>
            <a:off x="365760" y="368422"/>
            <a:ext cx="11250169" cy="5078313"/>
          </a:xfrm>
          <a:prstGeom prst="rect">
            <a:avLst/>
          </a:prstGeom>
          <a:noFill/>
        </p:spPr>
        <p:txBody>
          <a:bodyPr wrap="square">
            <a:spAutoFit/>
          </a:bodyPr>
          <a:lstStyle/>
          <a:p>
            <a:pPr marL="0" marR="0" algn="l">
              <a:spcBef>
                <a:spcPts val="0"/>
              </a:spcBef>
              <a:spcAft>
                <a:spcPts val="0"/>
              </a:spcAft>
            </a:pPr>
            <a:r>
              <a:rPr lang="en-US" sz="1800" b="0" i="0" dirty="0">
                <a:solidFill>
                  <a:srgbClr val="000000"/>
                </a:solidFill>
                <a:effectLst/>
                <a:latin typeface="Open Sans" panose="020B0606030504020204" pitchFamily="34" charset="0"/>
              </a:rPr>
              <a:t>Beginning January 1, 2024, the Diabetes Prevention Recognition Program (DPRP) will end the delivery mode flexibilities that were allowed during the Public Health Emergency (PHE). This reinstatement of delivery guidelines will apply to new cohorts/enrollment starting on or after this date. Any ongoing cohorts/enrollment that began on or before December 31, 2023, that are being delivered using a delivery mode other than the delivery mode reflected on the </a:t>
            </a:r>
            <a:r>
              <a:rPr lang="en-US" sz="1800" b="0" i="0" dirty="0">
                <a:solidFill>
                  <a:srgbClr val="1155CC"/>
                </a:solidFill>
                <a:effectLst/>
                <a:latin typeface="Open Sans" panose="020B0606030504020204" pitchFamily="34" charset="0"/>
                <a:hlinkClick r:id="rId3"/>
              </a:rPr>
              <a:t>Registry of All Recognized Organizations</a:t>
            </a:r>
            <a:r>
              <a:rPr lang="en-US" sz="1800" b="0" i="0" dirty="0">
                <a:solidFill>
                  <a:srgbClr val="000000"/>
                </a:solidFill>
                <a:effectLst/>
                <a:latin typeface="Open Sans" panose="020B0606030504020204" pitchFamily="34" charset="0"/>
              </a:rPr>
              <a:t> will be allowed to complete using that delivery mode. New cohorts started before the end of the year, may be delivered using a delivery mode other than the delivery mode reflected on the Registry of All Recognized Organizations. </a:t>
            </a:r>
            <a:r>
              <a:rPr lang="en-US" sz="1800" b="0" i="1" dirty="0">
                <a:solidFill>
                  <a:srgbClr val="000000"/>
                </a:solidFill>
                <a:effectLst/>
                <a:latin typeface="Open Sans" panose="020B0606030504020204" pitchFamily="34" charset="0"/>
              </a:rPr>
              <a:t>Please note</a:t>
            </a:r>
            <a:r>
              <a:rPr lang="en-US" sz="1800" b="0" i="0" dirty="0">
                <a:solidFill>
                  <a:srgbClr val="000000"/>
                </a:solidFill>
                <a:effectLst/>
                <a:latin typeface="Open Sans" panose="020B0606030504020204" pitchFamily="34" charset="0"/>
              </a:rPr>
              <a:t>: MDPP suppliers should refer to and follow </a:t>
            </a:r>
            <a:r>
              <a:rPr lang="en-US" sz="1800" b="0" i="0" dirty="0">
                <a:solidFill>
                  <a:srgbClr val="1155CC"/>
                </a:solidFill>
                <a:effectLst/>
                <a:latin typeface="Open Sans" panose="020B0606030504020204" pitchFamily="34" charset="0"/>
                <a:hlinkClick r:id="rId4"/>
              </a:rPr>
              <a:t>CMS guidance on session delivery</a:t>
            </a:r>
            <a:r>
              <a:rPr lang="en-US" sz="1800" b="0" i="0" dirty="0">
                <a:solidFill>
                  <a:srgbClr val="000000"/>
                </a:solidFill>
                <a:effectLst/>
                <a:latin typeface="Open Sans" panose="020B0606030504020204" pitchFamily="34" charset="0"/>
              </a:rPr>
              <a:t>. </a:t>
            </a:r>
            <a:endParaRPr lang="en-US" sz="2400" b="0" i="0" dirty="0">
              <a:solidFill>
                <a:srgbClr val="222222"/>
              </a:solidFill>
              <a:effectLst/>
              <a:latin typeface="Calibri" panose="020F0502020204030204" pitchFamily="34" charset="0"/>
            </a:endParaRPr>
          </a:p>
          <a:p>
            <a:pPr marL="0" marR="0" algn="l">
              <a:spcBef>
                <a:spcPts val="0"/>
              </a:spcBef>
              <a:spcAft>
                <a:spcPts val="0"/>
              </a:spcAft>
            </a:pPr>
            <a:r>
              <a:rPr lang="en-US" sz="1800" b="0" i="0" dirty="0">
                <a:solidFill>
                  <a:srgbClr val="000000"/>
                </a:solidFill>
                <a:effectLst/>
                <a:latin typeface="Open Sans" panose="020B0606030504020204" pitchFamily="34" charset="0"/>
              </a:rPr>
              <a:t> </a:t>
            </a:r>
            <a:endParaRPr lang="en-US" sz="2400" b="0" i="0" dirty="0">
              <a:solidFill>
                <a:srgbClr val="222222"/>
              </a:solidFill>
              <a:effectLst/>
              <a:latin typeface="Calibri" panose="020F0502020204030204" pitchFamily="34" charset="0"/>
            </a:endParaRPr>
          </a:p>
          <a:p>
            <a:pPr marL="0" marR="0" algn="l">
              <a:spcBef>
                <a:spcPts val="0"/>
              </a:spcBef>
              <a:spcAft>
                <a:spcPts val="0"/>
              </a:spcAft>
            </a:pPr>
            <a:r>
              <a:rPr lang="en-US" sz="1800" b="1" i="0" dirty="0">
                <a:solidFill>
                  <a:srgbClr val="000000"/>
                </a:solidFill>
                <a:effectLst/>
                <a:latin typeface="Open Sans" panose="020B0606030504020204" pitchFamily="34" charset="0"/>
              </a:rPr>
              <a:t>If your organization is </a:t>
            </a:r>
            <a:r>
              <a:rPr lang="en-US" sz="1800" b="1" i="0" u="sng" dirty="0">
                <a:solidFill>
                  <a:srgbClr val="000000"/>
                </a:solidFill>
                <a:effectLst/>
                <a:latin typeface="Open Sans" panose="020B0606030504020204" pitchFamily="34" charset="0"/>
              </a:rPr>
              <a:t>not</a:t>
            </a:r>
            <a:r>
              <a:rPr lang="en-US" sz="1800" b="1" i="0" dirty="0">
                <a:solidFill>
                  <a:srgbClr val="000000"/>
                </a:solidFill>
                <a:effectLst/>
                <a:latin typeface="Open Sans" panose="020B0606030504020204" pitchFamily="34" charset="0"/>
              </a:rPr>
              <a:t> a Medicare Diabetes Prevention Program (MDPP) supplier</a:t>
            </a:r>
            <a:r>
              <a:rPr lang="en-US" sz="1800" b="0" i="0" dirty="0">
                <a:solidFill>
                  <a:srgbClr val="000000"/>
                </a:solidFill>
                <a:effectLst/>
                <a:latin typeface="Open Sans" panose="020B0606030504020204" pitchFamily="34" charset="0"/>
              </a:rPr>
              <a:t> and has been delivering sessions using a delivery mode other than the delivery mode reflected on the </a:t>
            </a:r>
            <a:r>
              <a:rPr lang="en-US" sz="1800" b="0" i="0" dirty="0">
                <a:solidFill>
                  <a:srgbClr val="1155CC"/>
                </a:solidFill>
                <a:effectLst/>
                <a:latin typeface="Open Sans" panose="020B0606030504020204" pitchFamily="34" charset="0"/>
                <a:hlinkClick r:id="rId3"/>
              </a:rPr>
              <a:t>Registry of All Recognized Organizations</a:t>
            </a:r>
            <a:r>
              <a:rPr lang="en-US" sz="1800" b="0" i="0" dirty="0">
                <a:solidFill>
                  <a:srgbClr val="000000"/>
                </a:solidFill>
                <a:effectLst/>
                <a:latin typeface="Open Sans" panose="020B0606030504020204" pitchFamily="34" charset="0"/>
              </a:rPr>
              <a:t> during the PHE and has decided to switch permanently to that delivery mode, your organization will need to apply for a new </a:t>
            </a:r>
            <a:r>
              <a:rPr lang="en-US" sz="1800" b="0" i="0" dirty="0" err="1">
                <a:solidFill>
                  <a:srgbClr val="000000"/>
                </a:solidFill>
                <a:effectLst/>
                <a:latin typeface="Open Sans" panose="020B0606030504020204" pitchFamily="34" charset="0"/>
              </a:rPr>
              <a:t>orgcode</a:t>
            </a:r>
            <a:r>
              <a:rPr lang="en-US" sz="1800" b="0" i="0" dirty="0">
                <a:solidFill>
                  <a:srgbClr val="000000"/>
                </a:solidFill>
                <a:effectLst/>
                <a:latin typeface="Open Sans" panose="020B0606030504020204" pitchFamily="34" charset="0"/>
              </a:rPr>
              <a:t> for the new delivery mode </a:t>
            </a:r>
            <a:r>
              <a:rPr lang="en-US" sz="1800" b="1" i="0" dirty="0">
                <a:solidFill>
                  <a:srgbClr val="000000"/>
                </a:solidFill>
                <a:effectLst/>
                <a:latin typeface="Open Sans" panose="020B0606030504020204" pitchFamily="34" charset="0"/>
              </a:rPr>
              <a:t>before January 1, 2024</a:t>
            </a:r>
            <a:r>
              <a:rPr lang="en-US" sz="1800" b="0" i="0" dirty="0">
                <a:solidFill>
                  <a:srgbClr val="000000"/>
                </a:solidFill>
                <a:effectLst/>
                <a:latin typeface="Open Sans" panose="020B0606030504020204" pitchFamily="34" charset="0"/>
              </a:rPr>
              <a:t>. To apply for a new </a:t>
            </a:r>
            <a:r>
              <a:rPr lang="en-US" sz="1800" b="0" i="0" dirty="0" err="1">
                <a:solidFill>
                  <a:srgbClr val="000000"/>
                </a:solidFill>
                <a:effectLst/>
                <a:latin typeface="Open Sans" panose="020B0606030504020204" pitchFamily="34" charset="0"/>
              </a:rPr>
              <a:t>orgcode</a:t>
            </a:r>
            <a:r>
              <a:rPr lang="en-US" sz="1800" b="0" i="0" dirty="0">
                <a:solidFill>
                  <a:srgbClr val="000000"/>
                </a:solidFill>
                <a:effectLst/>
                <a:latin typeface="Open Sans" panose="020B0606030504020204" pitchFamily="34" charset="0"/>
              </a:rPr>
              <a:t>, please complete an initial </a:t>
            </a:r>
            <a:r>
              <a:rPr lang="en-US" sz="1800" b="0" i="0" dirty="0">
                <a:solidFill>
                  <a:srgbClr val="1155CC"/>
                </a:solidFill>
                <a:effectLst/>
                <a:latin typeface="Open Sans" panose="020B0606030504020204" pitchFamily="34" charset="0"/>
                <a:hlinkClick r:id="rId5"/>
              </a:rPr>
              <a:t>DPRP Application</a:t>
            </a:r>
            <a:r>
              <a:rPr lang="en-US" sz="1800" b="0" i="0" dirty="0">
                <a:solidFill>
                  <a:srgbClr val="000000"/>
                </a:solidFill>
                <a:effectLst/>
                <a:latin typeface="Open Sans" panose="020B0606030504020204" pitchFamily="34" charset="0"/>
              </a:rPr>
              <a:t>. Your organization’s application should be approved prior to starting your first class using the new delivery mode. The DPRP will award temporary preliminary recognition for a maximum of 18 months to allow for an evaluation of the data collected under the new </a:t>
            </a:r>
            <a:r>
              <a:rPr lang="en-US" sz="1800" b="0" i="0" dirty="0" err="1">
                <a:solidFill>
                  <a:srgbClr val="000000"/>
                </a:solidFill>
                <a:effectLst/>
                <a:latin typeface="Open Sans" panose="020B0606030504020204" pitchFamily="34" charset="0"/>
              </a:rPr>
              <a:t>orgcode</a:t>
            </a:r>
            <a:r>
              <a:rPr lang="en-US" sz="1800" b="0" i="0" dirty="0">
                <a:solidFill>
                  <a:srgbClr val="000000"/>
                </a:solidFill>
                <a:effectLst/>
                <a:latin typeface="Open Sans" panose="020B0606030504020204" pitchFamily="34" charset="0"/>
              </a:rPr>
              <a:t>.  </a:t>
            </a:r>
            <a:endParaRPr lang="en-US" sz="2400" b="0" i="0" dirty="0">
              <a:solidFill>
                <a:srgbClr val="222222"/>
              </a:solidFill>
              <a:effectLst/>
              <a:latin typeface="Calibri" panose="020F0502020204030204" pitchFamily="34" charset="0"/>
            </a:endParaRPr>
          </a:p>
        </p:txBody>
      </p:sp>
    </p:spTree>
    <p:extLst>
      <p:ext uri="{BB962C8B-B14F-4D97-AF65-F5344CB8AC3E}">
        <p14:creationId xmlns:p14="http://schemas.microsoft.com/office/powerpoint/2010/main" val="4050066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BCDB5C-B4F0-E349-AC89-12BA6364FF2C}"/>
              </a:ext>
            </a:extLst>
          </p:cNvPr>
          <p:cNvSpPr>
            <a:spLocks noGrp="1"/>
          </p:cNvSpPr>
          <p:nvPr>
            <p:ph idx="1"/>
          </p:nvPr>
        </p:nvSpPr>
        <p:spPr>
          <a:xfrm>
            <a:off x="510758" y="410608"/>
            <a:ext cx="10701528" cy="5859563"/>
          </a:xfrm>
        </p:spPr>
        <p:txBody>
          <a:bodyPr>
            <a:normAutofit/>
          </a:bodyPr>
          <a:lstStyle/>
          <a:p>
            <a:pPr marL="0" marR="0" algn="l">
              <a:spcBef>
                <a:spcPts val="0"/>
              </a:spcBef>
              <a:spcAft>
                <a:spcPts val="0"/>
              </a:spcAft>
            </a:pPr>
            <a:r>
              <a:rPr lang="en-US" sz="1800" b="1" i="0" dirty="0">
                <a:solidFill>
                  <a:srgbClr val="000000"/>
                </a:solidFill>
                <a:effectLst/>
                <a:latin typeface="Open Sans" panose="020B0606030504020204" pitchFamily="34" charset="0"/>
              </a:rPr>
              <a:t>If you are an MDPP supplier</a:t>
            </a:r>
            <a:r>
              <a:rPr lang="en-US" sz="1800" b="0" i="0" dirty="0">
                <a:solidFill>
                  <a:srgbClr val="000000"/>
                </a:solidFill>
                <a:effectLst/>
                <a:latin typeface="Open Sans" panose="020B0606030504020204" pitchFamily="34" charset="0"/>
              </a:rPr>
              <a:t>, CMS has determined that PHE flexibilities regarding distance learning delivery will continue through December 31,2023. As outlined in a notice published in the Federal Register on April 28, 2023, CMS will allow all MDPP suppliers to continue to use specific MDPP COVID-19 Public Health Emergency (PHE) flexibilities, specifically, the virtual delivery of the Set of MDPP services, through December 31, 2023. Prior to the publication of this notice, MDPP suppliers would have been required to resume in-person delivery of the MDPP set of services when the COVID-19 PHE concludes on May 11, 2023. However, this public notice states that CMS will allow MDPP suppliers the option to deliver the MDPP set of services virtually and/or in-person through December 31, 2023.  All MDPP suppliers may continue to offer the Set of MDPP s services virtually through December 31, 2023, as long as they maintain an in-person CDC organization code. This includes the ability to: </a:t>
            </a:r>
            <a:endParaRPr lang="en-US" sz="1800" b="0" i="0" dirty="0">
              <a:solidFill>
                <a:srgbClr val="222222"/>
              </a:solidFill>
              <a:effectLst/>
              <a:latin typeface="Calibri" panose="020F0502020204030204" pitchFamily="34" charset="0"/>
            </a:endParaRPr>
          </a:p>
          <a:p>
            <a:pPr algn="l">
              <a:spcAft>
                <a:spcPts val="0"/>
              </a:spcAft>
              <a:buFont typeface="Arial" panose="020B0604020202020204" pitchFamily="34" charset="0"/>
              <a:buChar char="•"/>
            </a:pPr>
            <a:r>
              <a:rPr lang="en-US" sz="1800" b="0" i="0" dirty="0">
                <a:solidFill>
                  <a:srgbClr val="000000"/>
                </a:solidFill>
                <a:effectLst/>
                <a:latin typeface="Open Sans" panose="020B0606030504020204" pitchFamily="34" charset="0"/>
              </a:rPr>
              <a:t>Collect weight measurements for MDPP beneficiaries via virtual technology and/or self-reported weight measurements; and </a:t>
            </a:r>
            <a:endParaRPr lang="en-US" b="0" i="0" dirty="0">
              <a:solidFill>
                <a:srgbClr val="000000"/>
              </a:solidFill>
              <a:effectLst/>
              <a:latin typeface="Arial" panose="020B0604020202020204" pitchFamily="34" charset="0"/>
            </a:endParaRPr>
          </a:p>
          <a:p>
            <a:pPr algn="l">
              <a:spcAft>
                <a:spcPts val="0"/>
              </a:spcAft>
              <a:buFont typeface="Arial" panose="020B0604020202020204" pitchFamily="34" charset="0"/>
              <a:buChar char="•"/>
            </a:pPr>
            <a:r>
              <a:rPr lang="en-US" sz="1800" b="0" i="0" dirty="0">
                <a:solidFill>
                  <a:srgbClr val="000000"/>
                </a:solidFill>
                <a:effectLst/>
                <a:latin typeface="Open Sans" panose="020B0606030504020204" pitchFamily="34" charset="0"/>
              </a:rPr>
              <a:t>Provide all MDPP services virtually, with no maximum of virtual sessions provided </a:t>
            </a:r>
            <a:endParaRPr lang="en-US" b="0" i="0" dirty="0">
              <a:solidFill>
                <a:srgbClr val="000000"/>
              </a:solidFill>
              <a:effectLst/>
              <a:latin typeface="Arial" panose="020B0604020202020204" pitchFamily="34" charset="0"/>
            </a:endParaRPr>
          </a:p>
          <a:p>
            <a:pPr marL="0" marR="0" algn="l">
              <a:spcBef>
                <a:spcPts val="0"/>
              </a:spcBef>
              <a:spcAft>
                <a:spcPts val="0"/>
              </a:spcAft>
            </a:pPr>
            <a:r>
              <a:rPr lang="en-US" sz="1800" b="1" i="0" dirty="0">
                <a:solidFill>
                  <a:srgbClr val="000000"/>
                </a:solidFill>
                <a:effectLst/>
                <a:latin typeface="Open Sans" panose="020B0606030504020204" pitchFamily="34" charset="0"/>
              </a:rPr>
              <a:t>Validation of DMODE variables for all CDC-recognized organizations: </a:t>
            </a:r>
            <a:r>
              <a:rPr lang="en-US" sz="1800" b="0" i="0" dirty="0">
                <a:solidFill>
                  <a:srgbClr val="000000"/>
                </a:solidFill>
                <a:effectLst/>
                <a:latin typeface="Open Sans" panose="020B0606030504020204" pitchFamily="34" charset="0"/>
              </a:rPr>
              <a:t>During the data submission validation process, the session-level delivery mode variable (DMODE) will be checked to ensure that organizations are delivering using the delivery mode associated with their </a:t>
            </a:r>
            <a:r>
              <a:rPr lang="en-US" sz="1800" b="0" i="0" dirty="0" err="1">
                <a:solidFill>
                  <a:srgbClr val="000000"/>
                </a:solidFill>
                <a:effectLst/>
                <a:latin typeface="Open Sans" panose="020B0606030504020204" pitchFamily="34" charset="0"/>
              </a:rPr>
              <a:t>orgcode</a:t>
            </a:r>
            <a:r>
              <a:rPr lang="en-US" sz="1800" b="0" i="0" dirty="0">
                <a:solidFill>
                  <a:srgbClr val="000000"/>
                </a:solidFill>
                <a:effectLst/>
                <a:latin typeface="Open Sans" panose="020B0606030504020204" pitchFamily="34" charset="0"/>
              </a:rPr>
              <a:t>.  If it is determined that the DPRP Standards are not being adhered to with respect to session delivery, the file will be rejected and the sessions will not be accepted for evaluation towards recognition. For MDPP suppliers and non-MDPP suppliers, this validation of session DMODE will begin January 1, 2024.  </a:t>
            </a:r>
            <a:endParaRPr lang="en-US" sz="1800" b="0" i="0" dirty="0">
              <a:solidFill>
                <a:srgbClr val="222222"/>
              </a:solidFill>
              <a:effectLst/>
              <a:latin typeface="Calibri" panose="020F0502020204030204" pitchFamily="34" charset="0"/>
            </a:endParaRPr>
          </a:p>
          <a:p>
            <a:pPr marL="0" marR="0" algn="l">
              <a:spcBef>
                <a:spcPts val="0"/>
              </a:spcBef>
              <a:spcAft>
                <a:spcPts val="0"/>
              </a:spcAft>
            </a:pPr>
            <a:endParaRPr lang="en-US" sz="1800" b="0" i="0" dirty="0">
              <a:solidFill>
                <a:srgbClr val="222222"/>
              </a:solidFill>
              <a:effectLst/>
              <a:latin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68F307D8-66EF-E146-863D-1689BA96485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6190FA03-67EB-EA49-8C10-617AD2B90D50}"/>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857FED50-FB30-B84C-994E-033E29F12CA4}"/>
              </a:ext>
            </a:extLst>
          </p:cNvPr>
          <p:cNvSpPr>
            <a:spLocks noGrp="1"/>
          </p:cNvSpPr>
          <p:nvPr>
            <p:ph type="sldNum" sz="quarter" idx="12"/>
          </p:nvPr>
        </p:nvSpPr>
        <p:spPr/>
        <p:txBody>
          <a:bodyPr/>
          <a:lstStyle/>
          <a:p>
            <a:fld id="{58FB4751-880F-D840-AAA9-3A15815CC996}" type="slidenum">
              <a:rPr lang="en-US" smtClean="0"/>
              <a:t>15</a:t>
            </a:fld>
            <a:endParaRPr lang="en-US" dirty="0"/>
          </a:p>
        </p:txBody>
      </p:sp>
    </p:spTree>
    <p:extLst>
      <p:ext uri="{BB962C8B-B14F-4D97-AF65-F5344CB8AC3E}">
        <p14:creationId xmlns:p14="http://schemas.microsoft.com/office/powerpoint/2010/main" val="2527215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981F-C045-F348-8465-5773DA4B9BC1}"/>
              </a:ext>
            </a:extLst>
          </p:cNvPr>
          <p:cNvSpPr>
            <a:spLocks noGrp="1"/>
          </p:cNvSpPr>
          <p:nvPr>
            <p:ph type="title"/>
          </p:nvPr>
        </p:nvSpPr>
        <p:spPr/>
        <p:txBody>
          <a:bodyPr/>
          <a:lstStyle/>
          <a:p>
            <a:r>
              <a:rPr lang="en-US" dirty="0"/>
              <a:t>Advanced Lifestyle Coach Training</a:t>
            </a:r>
          </a:p>
        </p:txBody>
      </p:sp>
    </p:spTree>
    <p:extLst>
      <p:ext uri="{BB962C8B-B14F-4D97-AF65-F5344CB8AC3E}">
        <p14:creationId xmlns:p14="http://schemas.microsoft.com/office/powerpoint/2010/main" val="172754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FD7AB-FAB6-E74B-8E2A-E2F5899BDF6C}"/>
              </a:ext>
            </a:extLst>
          </p:cNvPr>
          <p:cNvSpPr>
            <a:spLocks noGrp="1"/>
          </p:cNvSpPr>
          <p:nvPr>
            <p:ph type="title"/>
          </p:nvPr>
        </p:nvSpPr>
        <p:spPr>
          <a:xfrm>
            <a:off x="576263" y="214230"/>
            <a:ext cx="10515600" cy="248614"/>
          </a:xfrm>
        </p:spPr>
        <p:txBody>
          <a:bodyPr/>
          <a:lstStyle/>
          <a:p>
            <a:r>
              <a:rPr lang="en-US" sz="2400" dirty="0"/>
              <a:t>Upcoming Live Opportunities </a:t>
            </a:r>
          </a:p>
        </p:txBody>
      </p:sp>
      <p:graphicFrame>
        <p:nvGraphicFramePr>
          <p:cNvPr id="8" name="Table 8">
            <a:extLst>
              <a:ext uri="{FF2B5EF4-FFF2-40B4-BE49-F238E27FC236}">
                <a16:creationId xmlns:a16="http://schemas.microsoft.com/office/drawing/2014/main" id="{40C7EDE0-EC04-7944-A5CF-3DE7CFB44336}"/>
              </a:ext>
            </a:extLst>
          </p:cNvPr>
          <p:cNvGraphicFramePr>
            <a:graphicFrameLocks noGrp="1"/>
          </p:cNvGraphicFramePr>
          <p:nvPr>
            <p:ph idx="1"/>
            <p:extLst>
              <p:ext uri="{D42A27DB-BD31-4B8C-83A1-F6EECF244321}">
                <p14:modId xmlns:p14="http://schemas.microsoft.com/office/powerpoint/2010/main" val="2404912592"/>
              </p:ext>
            </p:extLst>
          </p:nvPr>
        </p:nvGraphicFramePr>
        <p:xfrm>
          <a:off x="375217" y="512210"/>
          <a:ext cx="11441565" cy="6131560"/>
        </p:xfrm>
        <a:graphic>
          <a:graphicData uri="http://schemas.openxmlformats.org/drawingml/2006/table">
            <a:tbl>
              <a:tblPr firstRow="1" bandRow="1">
                <a:tableStyleId>{5C22544A-7EE6-4342-B048-85BDC9FD1C3A}</a:tableStyleId>
              </a:tblPr>
              <a:tblGrid>
                <a:gridCol w="2288313">
                  <a:extLst>
                    <a:ext uri="{9D8B030D-6E8A-4147-A177-3AD203B41FA5}">
                      <a16:colId xmlns:a16="http://schemas.microsoft.com/office/drawing/2014/main" val="259536824"/>
                    </a:ext>
                  </a:extLst>
                </a:gridCol>
                <a:gridCol w="2288313">
                  <a:extLst>
                    <a:ext uri="{9D8B030D-6E8A-4147-A177-3AD203B41FA5}">
                      <a16:colId xmlns:a16="http://schemas.microsoft.com/office/drawing/2014/main" val="1334646958"/>
                    </a:ext>
                  </a:extLst>
                </a:gridCol>
                <a:gridCol w="2288313">
                  <a:extLst>
                    <a:ext uri="{9D8B030D-6E8A-4147-A177-3AD203B41FA5}">
                      <a16:colId xmlns:a16="http://schemas.microsoft.com/office/drawing/2014/main" val="1771254440"/>
                    </a:ext>
                  </a:extLst>
                </a:gridCol>
                <a:gridCol w="2288313">
                  <a:extLst>
                    <a:ext uri="{9D8B030D-6E8A-4147-A177-3AD203B41FA5}">
                      <a16:colId xmlns:a16="http://schemas.microsoft.com/office/drawing/2014/main" val="1645758733"/>
                    </a:ext>
                  </a:extLst>
                </a:gridCol>
                <a:gridCol w="2288313">
                  <a:extLst>
                    <a:ext uri="{9D8B030D-6E8A-4147-A177-3AD203B41FA5}">
                      <a16:colId xmlns:a16="http://schemas.microsoft.com/office/drawing/2014/main" val="1163694357"/>
                    </a:ext>
                  </a:extLst>
                </a:gridCol>
              </a:tblGrid>
              <a:tr h="370840">
                <a:tc>
                  <a:txBody>
                    <a:bodyPr/>
                    <a:lstStyle/>
                    <a:p>
                      <a:r>
                        <a:rPr lang="en-US" sz="1200" dirty="0">
                          <a:solidFill>
                            <a:srgbClr val="000000"/>
                          </a:solidFill>
                        </a:rPr>
                        <a:t>Training Name</a:t>
                      </a:r>
                    </a:p>
                  </a:txBody>
                  <a:tcPr/>
                </a:tc>
                <a:tc>
                  <a:txBody>
                    <a:bodyPr/>
                    <a:lstStyle/>
                    <a:p>
                      <a:r>
                        <a:rPr lang="en-US" sz="1200" dirty="0">
                          <a:solidFill>
                            <a:srgbClr val="000000"/>
                          </a:solidFill>
                        </a:rPr>
                        <a:t>Provider</a:t>
                      </a:r>
                    </a:p>
                  </a:txBody>
                  <a:tcPr/>
                </a:tc>
                <a:tc>
                  <a:txBody>
                    <a:bodyPr/>
                    <a:lstStyle/>
                    <a:p>
                      <a:r>
                        <a:rPr lang="en-US" sz="1200" dirty="0">
                          <a:solidFill>
                            <a:srgbClr val="000000"/>
                          </a:solidFill>
                        </a:rPr>
                        <a:t>Timing</a:t>
                      </a:r>
                    </a:p>
                  </a:txBody>
                  <a:tcPr/>
                </a:tc>
                <a:tc>
                  <a:txBody>
                    <a:bodyPr/>
                    <a:lstStyle/>
                    <a:p>
                      <a:r>
                        <a:rPr lang="en-US" sz="1200" dirty="0">
                          <a:solidFill>
                            <a:srgbClr val="000000"/>
                          </a:solidFill>
                        </a:rPr>
                        <a:t>Cost</a:t>
                      </a:r>
                    </a:p>
                  </a:txBody>
                  <a:tcPr/>
                </a:tc>
                <a:tc>
                  <a:txBody>
                    <a:bodyPr/>
                    <a:lstStyle/>
                    <a:p>
                      <a:r>
                        <a:rPr lang="en-US" sz="1200" dirty="0">
                          <a:solidFill>
                            <a:srgbClr val="000000"/>
                          </a:solidFill>
                        </a:rPr>
                        <a:t>Relevant Links</a:t>
                      </a:r>
                    </a:p>
                  </a:txBody>
                  <a:tcPr/>
                </a:tc>
                <a:extLst>
                  <a:ext uri="{0D108BD9-81ED-4DB2-BD59-A6C34878D82A}">
                    <a16:rowId xmlns:a16="http://schemas.microsoft.com/office/drawing/2014/main" val="6411263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Recognizing the Realities of Life: Live DTTAC Advance™ Webinar in Spanish</a:t>
                      </a:r>
                    </a:p>
                    <a:p>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Diabetes Training and</a:t>
                      </a:r>
                    </a:p>
                    <a:p>
                      <a:r>
                        <a:rPr lang="en-US" sz="1200" kern="1200" dirty="0">
                          <a:solidFill>
                            <a:schemeClr val="dk1"/>
                          </a:solidFill>
                          <a:effectLst/>
                          <a:latin typeface="+mn-lt"/>
                          <a:ea typeface="+mn-ea"/>
                          <a:cs typeface="+mn-cs"/>
                        </a:rPr>
                        <a:t>Technical Assistance</a:t>
                      </a:r>
                    </a:p>
                    <a:p>
                      <a:r>
                        <a:rPr lang="en-US" sz="1200" kern="1200" dirty="0">
                          <a:solidFill>
                            <a:schemeClr val="dk1"/>
                          </a:solidFill>
                          <a:effectLst/>
                          <a:latin typeface="+mn-lt"/>
                          <a:ea typeface="+mn-ea"/>
                          <a:cs typeface="+mn-cs"/>
                        </a:rPr>
                        <a:t>Center (DTTAC)</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Thursday, July 20, 2023, from 1:00 p.m. m. until 3:00 </a:t>
                      </a:r>
                      <a:r>
                        <a:rPr lang="en-US" sz="1200" kern="1200" dirty="0" err="1">
                          <a:solidFill>
                            <a:schemeClr val="dk1"/>
                          </a:solidFill>
                          <a:effectLst/>
                          <a:latin typeface="+mn-lt"/>
                          <a:ea typeface="+mn-ea"/>
                          <a:cs typeface="+mn-cs"/>
                        </a:rPr>
                        <a:t>p.m</a:t>
                      </a:r>
                      <a:r>
                        <a:rPr lang="en-US" sz="1200" kern="1200" dirty="0">
                          <a:solidFill>
                            <a:schemeClr val="dk1"/>
                          </a:solidFill>
                          <a:effectLst/>
                          <a:latin typeface="+mn-lt"/>
                          <a:ea typeface="+mn-ea"/>
                          <a:cs typeface="+mn-cs"/>
                        </a:rPr>
                        <a:t>, ET</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$55</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emory</a:t>
                      </a:r>
                      <a:r>
                        <a:rPr lang="en-US" sz="1200" kern="1200" dirty="0">
                          <a:solidFill>
                            <a:schemeClr val="dk1"/>
                          </a:solidFill>
                          <a:effectLst/>
                          <a:latin typeface="+mn-lt"/>
                          <a:ea typeface="+mn-ea"/>
                          <a:cs typeface="+mn-cs"/>
                        </a:rPr>
                        <a:t>-centers-training-</a:t>
                      </a:r>
                      <a:r>
                        <a:rPr lang="en-US" sz="1200" kern="1200" dirty="0" err="1">
                          <a:solidFill>
                            <a:schemeClr val="dk1"/>
                          </a:solidFill>
                          <a:effectLst/>
                          <a:latin typeface="+mn-lt"/>
                          <a:ea typeface="+mn-ea"/>
                          <a:cs typeface="+mn-cs"/>
                        </a:rPr>
                        <a:t>portal.myshopify.com</a:t>
                      </a:r>
                      <a:r>
                        <a:rPr lang="en-US" sz="1200" kern="1200" dirty="0">
                          <a:solidFill>
                            <a:schemeClr val="dk1"/>
                          </a:solidFill>
                          <a:effectLst/>
                          <a:latin typeface="+mn-lt"/>
                          <a:ea typeface="+mn-ea"/>
                          <a:cs typeface="+mn-cs"/>
                        </a:rPr>
                        <a:t>/collections/advance-webinars/products/reconociendo-las-realidades-de-la-vida-seminario-web-dttac-advance%E2%84%A2-en-vivo-en-espanol</a:t>
                      </a:r>
                    </a:p>
                    <a:p>
                      <a:endParaRPr lang="en-US" sz="1200" dirty="0">
                        <a:solidFill>
                          <a:srgbClr val="000000"/>
                        </a:solidFill>
                      </a:endParaRPr>
                    </a:p>
                  </a:txBody>
                  <a:tcPr>
                    <a:solidFill>
                      <a:schemeClr val="accent1">
                        <a:lumMod val="90000"/>
                      </a:schemeClr>
                    </a:solidFill>
                  </a:tcPr>
                </a:tc>
                <a:extLst>
                  <a:ext uri="{0D108BD9-81ED-4DB2-BD59-A6C34878D82A}">
                    <a16:rowId xmlns:a16="http://schemas.microsoft.com/office/drawing/2014/main" val="17774821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Powerful Questions: DTTAC Advance Webinar Live, In this webinar, facilitators will discuss the potential impact of powerful questioning, provide examples and practice powerful questioning.</a:t>
                      </a:r>
                    </a:p>
                    <a:p>
                      <a:endParaRPr lang="en-US" sz="1200" dirty="0">
                        <a:solidFill>
                          <a:srgbClr val="000000"/>
                        </a:solidFill>
                      </a:endParaRPr>
                    </a:p>
                  </a:txBody>
                  <a:tcPr/>
                </a:tc>
                <a:tc>
                  <a:txBody>
                    <a:bodyPr/>
                    <a:lstStyle/>
                    <a:p>
                      <a:r>
                        <a:rPr lang="en-US" sz="1200" kern="1200" dirty="0">
                          <a:solidFill>
                            <a:schemeClr val="dk1"/>
                          </a:solidFill>
                          <a:effectLst/>
                          <a:latin typeface="+mn-lt"/>
                          <a:ea typeface="+mn-ea"/>
                          <a:cs typeface="+mn-cs"/>
                        </a:rPr>
                        <a:t>Diabetes Training and</a:t>
                      </a:r>
                    </a:p>
                    <a:p>
                      <a:r>
                        <a:rPr lang="en-US" sz="1200" kern="1200" dirty="0">
                          <a:solidFill>
                            <a:schemeClr val="dk1"/>
                          </a:solidFill>
                          <a:effectLst/>
                          <a:latin typeface="+mn-lt"/>
                          <a:ea typeface="+mn-ea"/>
                          <a:cs typeface="+mn-cs"/>
                        </a:rPr>
                        <a:t>Technical Assistance</a:t>
                      </a:r>
                    </a:p>
                    <a:p>
                      <a:r>
                        <a:rPr lang="en-US" sz="1200" kern="1200" dirty="0">
                          <a:solidFill>
                            <a:schemeClr val="dk1"/>
                          </a:solidFill>
                          <a:effectLst/>
                          <a:latin typeface="+mn-lt"/>
                          <a:ea typeface="+mn-ea"/>
                          <a:cs typeface="+mn-cs"/>
                        </a:rPr>
                        <a:t>Center (DTTAC)</a:t>
                      </a:r>
                    </a:p>
                    <a:p>
                      <a:endParaRPr lang="en-US" sz="1200" dirty="0">
                        <a:solidFill>
                          <a:srgbClr val="000000"/>
                        </a:solidFill>
                      </a:endParaRPr>
                    </a:p>
                  </a:txBody>
                  <a:tcPr/>
                </a:tc>
                <a:tc>
                  <a:txBody>
                    <a:bodyPr/>
                    <a:lstStyle/>
                    <a:p>
                      <a:r>
                        <a:rPr lang="en-US" sz="1200" dirty="0">
                          <a:solidFill>
                            <a:srgbClr val="000000"/>
                          </a:solidFill>
                        </a:rPr>
                        <a:t>Thursday, May 18th, 2023 from 1:00pm – 2:00pm ET</a:t>
                      </a:r>
                    </a:p>
                    <a:p>
                      <a:endParaRPr lang="en-US" sz="1200" dirty="0">
                        <a:solidFill>
                          <a:srgbClr val="000000"/>
                        </a:solidFill>
                      </a:endParaRPr>
                    </a:p>
                  </a:txBody>
                  <a:tcPr/>
                </a:tc>
                <a:tc>
                  <a:txBody>
                    <a:bodyPr/>
                    <a:lstStyle/>
                    <a:p>
                      <a:r>
                        <a:rPr lang="en-US" sz="1200" dirty="0">
                          <a:solidFill>
                            <a:srgbClr val="000000"/>
                          </a:solidFill>
                        </a:rPr>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emory</a:t>
                      </a:r>
                      <a:r>
                        <a:rPr lang="en-US" sz="1200" kern="1200" dirty="0">
                          <a:solidFill>
                            <a:schemeClr val="dk1"/>
                          </a:solidFill>
                          <a:effectLst/>
                          <a:latin typeface="+mn-lt"/>
                          <a:ea typeface="+mn-ea"/>
                          <a:cs typeface="+mn-cs"/>
                        </a:rPr>
                        <a:t>-centers-training-</a:t>
                      </a:r>
                      <a:r>
                        <a:rPr lang="en-US" sz="1200" kern="1200" dirty="0" err="1">
                          <a:solidFill>
                            <a:schemeClr val="dk1"/>
                          </a:solidFill>
                          <a:effectLst/>
                          <a:latin typeface="+mn-lt"/>
                          <a:ea typeface="+mn-ea"/>
                          <a:cs typeface="+mn-cs"/>
                        </a:rPr>
                        <a:t>portal.myshopify.com</a:t>
                      </a:r>
                      <a:r>
                        <a:rPr lang="en-US" sz="1200" kern="1200" dirty="0">
                          <a:solidFill>
                            <a:schemeClr val="dk1"/>
                          </a:solidFill>
                          <a:effectLst/>
                          <a:latin typeface="+mn-lt"/>
                          <a:ea typeface="+mn-ea"/>
                          <a:cs typeface="+mn-cs"/>
                        </a:rPr>
                        <a:t>/collections/advance-webinars/products/powerful-questions-the-lifestyle-coach-s-superpower-dttac-advance-webinar</a:t>
                      </a:r>
                    </a:p>
                    <a:p>
                      <a:endParaRPr lang="en-US" sz="1200" dirty="0">
                        <a:solidFill>
                          <a:srgbClr val="000000"/>
                        </a:solidFill>
                      </a:endParaRPr>
                    </a:p>
                  </a:txBody>
                  <a:tcPr/>
                </a:tc>
                <a:extLst>
                  <a:ext uri="{0D108BD9-81ED-4DB2-BD59-A6C34878D82A}">
                    <a16:rowId xmlns:a16="http://schemas.microsoft.com/office/drawing/2014/main" val="27422964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Facilitating from Afar: Engagement in National DPP Distance Delivery</a:t>
                      </a:r>
                    </a:p>
                    <a:p>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Diabetes Training and</a:t>
                      </a:r>
                    </a:p>
                    <a:p>
                      <a:r>
                        <a:rPr lang="en-US" sz="1200" kern="1200" dirty="0">
                          <a:solidFill>
                            <a:schemeClr val="dk1"/>
                          </a:solidFill>
                          <a:effectLst/>
                          <a:latin typeface="+mn-lt"/>
                          <a:ea typeface="+mn-ea"/>
                          <a:cs typeface="+mn-cs"/>
                        </a:rPr>
                        <a:t>Technical Assistance</a:t>
                      </a:r>
                    </a:p>
                    <a:p>
                      <a:r>
                        <a:rPr lang="en-US" sz="1200" kern="1200" dirty="0">
                          <a:solidFill>
                            <a:schemeClr val="dk1"/>
                          </a:solidFill>
                          <a:effectLst/>
                          <a:latin typeface="+mn-lt"/>
                          <a:ea typeface="+mn-ea"/>
                          <a:cs typeface="+mn-cs"/>
                        </a:rPr>
                        <a:t>Center (DTTAC)</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Part I: On-Demand Webinar - Watch at your own convenience before Part II, Part II: Live Peer Dialogue - Tuesday, June 6th, 2023 from 12:00 pm-1:00 pm ET</a:t>
                      </a:r>
                    </a:p>
                    <a:p>
                      <a:endParaRPr lang="en-US" sz="1200" dirty="0">
                        <a:solidFill>
                          <a:srgbClr val="000000"/>
                        </a:solidFill>
                      </a:endParaRPr>
                    </a:p>
                  </a:txBody>
                  <a:tcPr>
                    <a:solidFill>
                      <a:schemeClr val="accent1">
                        <a:lumMod val="90000"/>
                      </a:schemeClr>
                    </a:solidFill>
                  </a:tcPr>
                </a:tc>
                <a:tc>
                  <a:txBody>
                    <a:bodyPr/>
                    <a:lstStyle/>
                    <a:p>
                      <a:r>
                        <a:rPr lang="en-US" sz="1200" dirty="0">
                          <a:solidFill>
                            <a:srgbClr val="000000"/>
                          </a:solidFill>
                        </a:rPr>
                        <a:t>$60</a:t>
                      </a: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emory</a:t>
                      </a:r>
                      <a:r>
                        <a:rPr lang="en-US" sz="1200" kern="1200" dirty="0">
                          <a:solidFill>
                            <a:schemeClr val="dk1"/>
                          </a:solidFill>
                          <a:effectLst/>
                          <a:latin typeface="+mn-lt"/>
                          <a:ea typeface="+mn-ea"/>
                          <a:cs typeface="+mn-cs"/>
                        </a:rPr>
                        <a:t>-centers-training-</a:t>
                      </a:r>
                      <a:r>
                        <a:rPr lang="en-US" sz="1200" kern="1200" dirty="0" err="1">
                          <a:solidFill>
                            <a:schemeClr val="dk1"/>
                          </a:solidFill>
                          <a:effectLst/>
                          <a:latin typeface="+mn-lt"/>
                          <a:ea typeface="+mn-ea"/>
                          <a:cs typeface="+mn-cs"/>
                        </a:rPr>
                        <a:t>portal.myshopify.com</a:t>
                      </a:r>
                      <a:r>
                        <a:rPr lang="en-US" sz="1200" kern="1200" dirty="0">
                          <a:solidFill>
                            <a:schemeClr val="dk1"/>
                          </a:solidFill>
                          <a:effectLst/>
                          <a:latin typeface="+mn-lt"/>
                          <a:ea typeface="+mn-ea"/>
                          <a:cs typeface="+mn-cs"/>
                        </a:rPr>
                        <a:t>/collections/</a:t>
                      </a:r>
                      <a:r>
                        <a:rPr lang="en-US" sz="1200" kern="1200" dirty="0" err="1">
                          <a:solidFill>
                            <a:schemeClr val="dk1"/>
                          </a:solidFill>
                          <a:effectLst/>
                          <a:latin typeface="+mn-lt"/>
                          <a:ea typeface="+mn-ea"/>
                          <a:cs typeface="+mn-cs"/>
                        </a:rPr>
                        <a:t>dttac</a:t>
                      </a:r>
                      <a:r>
                        <a:rPr lang="en-US" sz="1200" kern="1200" dirty="0">
                          <a:solidFill>
                            <a:schemeClr val="dk1"/>
                          </a:solidFill>
                          <a:effectLst/>
                          <a:latin typeface="+mn-lt"/>
                          <a:ea typeface="+mn-ea"/>
                          <a:cs typeface="+mn-cs"/>
                        </a:rPr>
                        <a:t>-advance-peer-learning-series/products/facilitating-from-afar-dttac-advance-webinar-live-1</a:t>
                      </a:r>
                    </a:p>
                    <a:p>
                      <a:endParaRPr lang="en-US" sz="1200" b="1" dirty="0">
                        <a:solidFill>
                          <a:srgbClr val="000000"/>
                        </a:solidFill>
                      </a:endParaRPr>
                    </a:p>
                  </a:txBody>
                  <a:tcPr>
                    <a:solidFill>
                      <a:schemeClr val="accent1">
                        <a:lumMod val="90000"/>
                      </a:schemeClr>
                    </a:solidFill>
                  </a:tcPr>
                </a:tc>
                <a:extLst>
                  <a:ext uri="{0D108BD9-81ED-4DB2-BD59-A6C34878D82A}">
                    <a16:rowId xmlns:a16="http://schemas.microsoft.com/office/drawing/2014/main" val="37206425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NDPP Advanced Coach Training – Overcoming Barriers</a:t>
                      </a:r>
                    </a:p>
                    <a:p>
                      <a:endParaRPr lang="en-US" sz="1200" dirty="0">
                        <a:solidFill>
                          <a:srgbClr val="000000"/>
                        </a:solidFill>
                      </a:endParaRPr>
                    </a:p>
                  </a:txBody>
                  <a:tcPr/>
                </a:tc>
                <a:tc>
                  <a:txBody>
                    <a:bodyPr/>
                    <a:lstStyle/>
                    <a:p>
                      <a:r>
                        <a:rPr lang="en-US" sz="1200" dirty="0" err="1">
                          <a:solidFill>
                            <a:srgbClr val="000000"/>
                          </a:solidFill>
                        </a:rPr>
                        <a:t>Telligen</a:t>
                      </a:r>
                      <a:endParaRPr lang="en-US" sz="1200" dirty="0">
                        <a:solidFill>
                          <a:srgbClr val="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5/24/2023, 11:30am – 1:00pm (Central Time)</a:t>
                      </a:r>
                    </a:p>
                    <a:p>
                      <a:endParaRPr lang="en-US" sz="1200" dirty="0">
                        <a:solidFill>
                          <a:srgbClr val="000000"/>
                        </a:solidFill>
                      </a:endParaRPr>
                    </a:p>
                  </a:txBody>
                  <a:tcPr/>
                </a:tc>
                <a:tc>
                  <a:txBody>
                    <a:bodyPr/>
                    <a:lstStyle/>
                    <a:p>
                      <a:r>
                        <a:rPr lang="en-US" sz="1200" dirty="0">
                          <a:solidFill>
                            <a:srgbClr val="000000"/>
                          </a:solidFill>
                        </a:rPr>
                        <a:t>$110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www.telligen.com</a:t>
                      </a:r>
                      <a:r>
                        <a:rPr lang="en-US" sz="1200" kern="1200" dirty="0">
                          <a:solidFill>
                            <a:schemeClr val="dk1"/>
                          </a:solidFill>
                          <a:effectLst/>
                          <a:latin typeface="+mn-lt"/>
                          <a:ea typeface="+mn-ea"/>
                          <a:cs typeface="+mn-cs"/>
                        </a:rPr>
                        <a:t>/client-solutions/</a:t>
                      </a:r>
                      <a:r>
                        <a:rPr lang="en-US" sz="1200" kern="1200" dirty="0" err="1">
                          <a:solidFill>
                            <a:schemeClr val="dk1"/>
                          </a:solidFill>
                          <a:effectLst/>
                          <a:latin typeface="+mn-lt"/>
                          <a:ea typeface="+mn-ea"/>
                          <a:cs typeface="+mn-cs"/>
                        </a:rPr>
                        <a:t>ndpp</a:t>
                      </a:r>
                      <a:r>
                        <a:rPr lang="en-US" sz="1200" kern="1200" dirty="0">
                          <a:solidFill>
                            <a:schemeClr val="dk1"/>
                          </a:solidFill>
                          <a:effectLst/>
                          <a:latin typeface="+mn-lt"/>
                          <a:ea typeface="+mn-ea"/>
                          <a:cs typeface="+mn-cs"/>
                        </a:rPr>
                        <a:t>-coaching/registration/</a:t>
                      </a:r>
                    </a:p>
                    <a:p>
                      <a:endParaRPr lang="en-US" sz="1200" dirty="0">
                        <a:solidFill>
                          <a:srgbClr val="000000"/>
                        </a:solidFill>
                      </a:endParaRPr>
                    </a:p>
                  </a:txBody>
                  <a:tcPr/>
                </a:tc>
                <a:extLst>
                  <a:ext uri="{0D108BD9-81ED-4DB2-BD59-A6C34878D82A}">
                    <a16:rowId xmlns:a16="http://schemas.microsoft.com/office/drawing/2014/main" val="10456032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NDPP Advanced Coach Training – Strategies for engagement and participation</a:t>
                      </a:r>
                    </a:p>
                    <a:p>
                      <a:endParaRPr lang="en-US" sz="1200" dirty="0">
                        <a:solidFill>
                          <a:srgbClr val="000000"/>
                        </a:solidFill>
                      </a:endParaRPr>
                    </a:p>
                  </a:txBody>
                  <a:tcPr>
                    <a:solidFill>
                      <a:schemeClr val="accent1">
                        <a:lumMod val="90000"/>
                      </a:schemeClr>
                    </a:solidFill>
                  </a:tcPr>
                </a:tc>
                <a:tc>
                  <a:txBody>
                    <a:bodyPr/>
                    <a:lstStyle/>
                    <a:p>
                      <a:r>
                        <a:rPr lang="en-US" sz="1200" dirty="0" err="1">
                          <a:solidFill>
                            <a:srgbClr val="000000"/>
                          </a:solidFill>
                        </a:rPr>
                        <a:t>Telligen</a:t>
                      </a:r>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July 26, 2023</a:t>
                      </a:r>
                    </a:p>
                    <a:p>
                      <a:r>
                        <a:rPr lang="en-US" sz="1200" kern="1200" dirty="0">
                          <a:solidFill>
                            <a:schemeClr val="dk1"/>
                          </a:solidFill>
                          <a:effectLst/>
                          <a:latin typeface="+mn-lt"/>
                          <a:ea typeface="+mn-ea"/>
                          <a:cs typeface="+mn-cs"/>
                        </a:rPr>
                        <a:t>11:30am – 1:00pm (Central Time)</a:t>
                      </a:r>
                    </a:p>
                    <a:p>
                      <a:r>
                        <a:rPr lang="en-US" sz="1200" kern="1200" dirty="0">
                          <a:solidFill>
                            <a:schemeClr val="dk1"/>
                          </a:solidFill>
                          <a:effectLst/>
                          <a:latin typeface="+mn-lt"/>
                          <a:ea typeface="+mn-ea"/>
                          <a:cs typeface="+mn-cs"/>
                        </a:rPr>
                        <a:t>Online</a:t>
                      </a:r>
                    </a:p>
                    <a:p>
                      <a:endParaRPr lang="en-US" sz="1200" dirty="0">
                        <a:solidFill>
                          <a:srgbClr val="000000"/>
                        </a:solidFill>
                      </a:endParaRPr>
                    </a:p>
                  </a:txBody>
                  <a:tcPr>
                    <a:solidFill>
                      <a:schemeClr val="accent1">
                        <a:lumMod val="90000"/>
                      </a:schemeClr>
                    </a:solidFill>
                  </a:tcPr>
                </a:tc>
                <a:tc>
                  <a:txBody>
                    <a:bodyPr/>
                    <a:lstStyle/>
                    <a:p>
                      <a:r>
                        <a:rPr lang="en-US" sz="1200" dirty="0">
                          <a:solidFill>
                            <a:srgbClr val="000000"/>
                          </a:solidFill>
                        </a:rPr>
                        <a:t>$110</a:t>
                      </a: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www.telligen.com</a:t>
                      </a:r>
                      <a:r>
                        <a:rPr lang="en-US" sz="1200" kern="1200" dirty="0">
                          <a:solidFill>
                            <a:schemeClr val="dk1"/>
                          </a:solidFill>
                          <a:effectLst/>
                          <a:latin typeface="+mn-lt"/>
                          <a:ea typeface="+mn-ea"/>
                          <a:cs typeface="+mn-cs"/>
                        </a:rPr>
                        <a:t>/client-solutions/</a:t>
                      </a:r>
                      <a:r>
                        <a:rPr lang="en-US" sz="1200" kern="1200" dirty="0" err="1">
                          <a:solidFill>
                            <a:schemeClr val="dk1"/>
                          </a:solidFill>
                          <a:effectLst/>
                          <a:latin typeface="+mn-lt"/>
                          <a:ea typeface="+mn-ea"/>
                          <a:cs typeface="+mn-cs"/>
                        </a:rPr>
                        <a:t>ndpp</a:t>
                      </a:r>
                      <a:r>
                        <a:rPr lang="en-US" sz="1200" kern="1200" dirty="0">
                          <a:solidFill>
                            <a:schemeClr val="dk1"/>
                          </a:solidFill>
                          <a:effectLst/>
                          <a:latin typeface="+mn-lt"/>
                          <a:ea typeface="+mn-ea"/>
                          <a:cs typeface="+mn-cs"/>
                        </a:rPr>
                        <a:t>-coaching/registration/</a:t>
                      </a:r>
                    </a:p>
                    <a:p>
                      <a:endParaRPr lang="en-US" sz="1200" dirty="0">
                        <a:solidFill>
                          <a:srgbClr val="000000"/>
                        </a:solidFill>
                      </a:endParaRPr>
                    </a:p>
                  </a:txBody>
                  <a:tcPr>
                    <a:solidFill>
                      <a:schemeClr val="accent1">
                        <a:lumMod val="90000"/>
                      </a:schemeClr>
                    </a:solidFill>
                  </a:tcPr>
                </a:tc>
                <a:extLst>
                  <a:ext uri="{0D108BD9-81ED-4DB2-BD59-A6C34878D82A}">
                    <a16:rowId xmlns:a16="http://schemas.microsoft.com/office/drawing/2014/main" val="65160754"/>
                  </a:ext>
                </a:extLst>
              </a:tr>
            </a:tbl>
          </a:graphicData>
        </a:graphic>
      </p:graphicFrame>
      <p:sp>
        <p:nvSpPr>
          <p:cNvPr id="6" name="Slide Number Placeholder 5">
            <a:extLst>
              <a:ext uri="{FF2B5EF4-FFF2-40B4-BE49-F238E27FC236}">
                <a16:creationId xmlns:a16="http://schemas.microsoft.com/office/drawing/2014/main" id="{65CDF5D1-D23F-0242-845B-0AEAA542F1FF}"/>
              </a:ext>
            </a:extLst>
          </p:cNvPr>
          <p:cNvSpPr>
            <a:spLocks noGrp="1"/>
          </p:cNvSpPr>
          <p:nvPr>
            <p:ph type="sldNum" sz="quarter" idx="12"/>
          </p:nvPr>
        </p:nvSpPr>
        <p:spPr/>
        <p:txBody>
          <a:bodyPr/>
          <a:lstStyle/>
          <a:p>
            <a:fld id="{58FB4751-880F-D840-AAA9-3A15815CC996}" type="slidenum">
              <a:rPr lang="en-US" smtClean="0"/>
              <a:t>17</a:t>
            </a:fld>
            <a:endParaRPr lang="en-US" dirty="0"/>
          </a:p>
        </p:txBody>
      </p:sp>
    </p:spTree>
    <p:extLst>
      <p:ext uri="{BB962C8B-B14F-4D97-AF65-F5344CB8AC3E}">
        <p14:creationId xmlns:p14="http://schemas.microsoft.com/office/powerpoint/2010/main" val="3274136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6FDA9-FD69-A242-9D52-3F53C74DA44A}"/>
              </a:ext>
            </a:extLst>
          </p:cNvPr>
          <p:cNvSpPr>
            <a:spLocks noGrp="1"/>
          </p:cNvSpPr>
          <p:nvPr>
            <p:ph type="title"/>
          </p:nvPr>
        </p:nvSpPr>
        <p:spPr>
          <a:xfrm>
            <a:off x="418542" y="184799"/>
            <a:ext cx="10515600" cy="310896"/>
          </a:xfrm>
        </p:spPr>
        <p:txBody>
          <a:bodyPr/>
          <a:lstStyle/>
          <a:p>
            <a:r>
              <a:rPr lang="en-US" sz="2800" dirty="0"/>
              <a:t>New On Demand Trainings</a:t>
            </a:r>
          </a:p>
        </p:txBody>
      </p:sp>
      <p:sp>
        <p:nvSpPr>
          <p:cNvPr id="4" name="Date Placeholder 3">
            <a:extLst>
              <a:ext uri="{FF2B5EF4-FFF2-40B4-BE49-F238E27FC236}">
                <a16:creationId xmlns:a16="http://schemas.microsoft.com/office/drawing/2014/main" id="{467B7AE5-0D1B-4042-92D2-3FF5ADE004A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3736B61-8E23-F54C-A107-47F1AD8F5D32}"/>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FB9122BE-CC62-254B-B0B1-F0FF569FF941}"/>
              </a:ext>
            </a:extLst>
          </p:cNvPr>
          <p:cNvSpPr>
            <a:spLocks noGrp="1"/>
          </p:cNvSpPr>
          <p:nvPr>
            <p:ph type="sldNum" sz="quarter" idx="12"/>
          </p:nvPr>
        </p:nvSpPr>
        <p:spPr/>
        <p:txBody>
          <a:bodyPr/>
          <a:lstStyle/>
          <a:p>
            <a:fld id="{58FB4751-880F-D840-AAA9-3A15815CC996}" type="slidenum">
              <a:rPr lang="en-US" smtClean="0"/>
              <a:t>18</a:t>
            </a:fld>
            <a:endParaRPr lang="en-US" dirty="0"/>
          </a:p>
        </p:txBody>
      </p:sp>
      <p:graphicFrame>
        <p:nvGraphicFramePr>
          <p:cNvPr id="8" name="Table 8">
            <a:extLst>
              <a:ext uri="{FF2B5EF4-FFF2-40B4-BE49-F238E27FC236}">
                <a16:creationId xmlns:a16="http://schemas.microsoft.com/office/drawing/2014/main" id="{1735C788-E2F3-C14D-9709-4D2764B0EA52}"/>
              </a:ext>
            </a:extLst>
          </p:cNvPr>
          <p:cNvGraphicFramePr>
            <a:graphicFrameLocks/>
          </p:cNvGraphicFramePr>
          <p:nvPr>
            <p:extLst>
              <p:ext uri="{D42A27DB-BD31-4B8C-83A1-F6EECF244321}">
                <p14:modId xmlns:p14="http://schemas.microsoft.com/office/powerpoint/2010/main" val="4252201130"/>
              </p:ext>
            </p:extLst>
          </p:nvPr>
        </p:nvGraphicFramePr>
        <p:xfrm>
          <a:off x="388338" y="584200"/>
          <a:ext cx="11596675" cy="7056120"/>
        </p:xfrm>
        <a:graphic>
          <a:graphicData uri="http://schemas.openxmlformats.org/drawingml/2006/table">
            <a:tbl>
              <a:tblPr firstRow="1" bandRow="1">
                <a:tableStyleId>{5C22544A-7EE6-4342-B048-85BDC9FD1C3A}</a:tableStyleId>
              </a:tblPr>
              <a:tblGrid>
                <a:gridCol w="2319335">
                  <a:extLst>
                    <a:ext uri="{9D8B030D-6E8A-4147-A177-3AD203B41FA5}">
                      <a16:colId xmlns:a16="http://schemas.microsoft.com/office/drawing/2014/main" val="259536824"/>
                    </a:ext>
                  </a:extLst>
                </a:gridCol>
                <a:gridCol w="2319335">
                  <a:extLst>
                    <a:ext uri="{9D8B030D-6E8A-4147-A177-3AD203B41FA5}">
                      <a16:colId xmlns:a16="http://schemas.microsoft.com/office/drawing/2014/main" val="1334646958"/>
                    </a:ext>
                  </a:extLst>
                </a:gridCol>
                <a:gridCol w="2319335">
                  <a:extLst>
                    <a:ext uri="{9D8B030D-6E8A-4147-A177-3AD203B41FA5}">
                      <a16:colId xmlns:a16="http://schemas.microsoft.com/office/drawing/2014/main" val="1771254440"/>
                    </a:ext>
                  </a:extLst>
                </a:gridCol>
                <a:gridCol w="2319335">
                  <a:extLst>
                    <a:ext uri="{9D8B030D-6E8A-4147-A177-3AD203B41FA5}">
                      <a16:colId xmlns:a16="http://schemas.microsoft.com/office/drawing/2014/main" val="1645758733"/>
                    </a:ext>
                  </a:extLst>
                </a:gridCol>
                <a:gridCol w="2319335">
                  <a:extLst>
                    <a:ext uri="{9D8B030D-6E8A-4147-A177-3AD203B41FA5}">
                      <a16:colId xmlns:a16="http://schemas.microsoft.com/office/drawing/2014/main" val="1163694357"/>
                    </a:ext>
                  </a:extLst>
                </a:gridCol>
              </a:tblGrid>
              <a:tr h="370840">
                <a:tc>
                  <a:txBody>
                    <a:bodyPr/>
                    <a:lstStyle/>
                    <a:p>
                      <a:r>
                        <a:rPr lang="en-US" sz="1200" dirty="0">
                          <a:solidFill>
                            <a:srgbClr val="000000"/>
                          </a:solidFill>
                        </a:rPr>
                        <a:t>Training Name</a:t>
                      </a:r>
                    </a:p>
                  </a:txBody>
                  <a:tcPr/>
                </a:tc>
                <a:tc>
                  <a:txBody>
                    <a:bodyPr/>
                    <a:lstStyle/>
                    <a:p>
                      <a:r>
                        <a:rPr lang="en-US" sz="1200" dirty="0">
                          <a:solidFill>
                            <a:srgbClr val="000000"/>
                          </a:solidFill>
                        </a:rPr>
                        <a:t>Provider</a:t>
                      </a:r>
                    </a:p>
                  </a:txBody>
                  <a:tcPr/>
                </a:tc>
                <a:tc>
                  <a:txBody>
                    <a:bodyPr/>
                    <a:lstStyle/>
                    <a:p>
                      <a:r>
                        <a:rPr lang="en-US" sz="1200" dirty="0">
                          <a:solidFill>
                            <a:srgbClr val="000000"/>
                          </a:solidFill>
                        </a:rPr>
                        <a:t>Timing</a:t>
                      </a:r>
                    </a:p>
                  </a:txBody>
                  <a:tcPr/>
                </a:tc>
                <a:tc>
                  <a:txBody>
                    <a:bodyPr/>
                    <a:lstStyle/>
                    <a:p>
                      <a:r>
                        <a:rPr lang="en-US" sz="1200" dirty="0">
                          <a:solidFill>
                            <a:srgbClr val="000000"/>
                          </a:solidFill>
                        </a:rPr>
                        <a:t>Cost</a:t>
                      </a:r>
                    </a:p>
                  </a:txBody>
                  <a:tcPr/>
                </a:tc>
                <a:tc>
                  <a:txBody>
                    <a:bodyPr/>
                    <a:lstStyle/>
                    <a:p>
                      <a:r>
                        <a:rPr lang="en-US" sz="1200" dirty="0">
                          <a:solidFill>
                            <a:srgbClr val="000000"/>
                          </a:solidFill>
                        </a:rPr>
                        <a:t>Relevant Links</a:t>
                      </a:r>
                    </a:p>
                  </a:txBody>
                  <a:tcPr/>
                </a:tc>
                <a:extLst>
                  <a:ext uri="{0D108BD9-81ED-4DB2-BD59-A6C34878D82A}">
                    <a16:rowId xmlns:a16="http://schemas.microsoft.com/office/drawing/2014/main" val="641126322"/>
                  </a:ext>
                </a:extLst>
              </a:tr>
              <a:tr h="370840">
                <a:tc>
                  <a:txBody>
                    <a:bodyPr/>
                    <a:lstStyle/>
                    <a:p>
                      <a:r>
                        <a:rPr lang="en-US" sz="1200" kern="1200" dirty="0" err="1">
                          <a:solidFill>
                            <a:schemeClr val="dk1"/>
                          </a:solidFill>
                          <a:effectLst/>
                          <a:latin typeface="+mn-lt"/>
                          <a:ea typeface="+mn-ea"/>
                          <a:cs typeface="+mn-cs"/>
                        </a:rPr>
                        <a:t>Groovin</a:t>
                      </a:r>
                      <a:r>
                        <a:rPr lang="en-US" sz="1200" kern="1200" dirty="0">
                          <a:solidFill>
                            <a:schemeClr val="dk1"/>
                          </a:solidFill>
                          <a:effectLst/>
                          <a:latin typeface="+mn-lt"/>
                          <a:ea typeface="+mn-ea"/>
                          <a:cs typeface="+mn-cs"/>
                        </a:rPr>
                        <a:t>' Groups in Any Mode: DTTAC Advance Webinar On-Demand</a:t>
                      </a:r>
                    </a:p>
                    <a:p>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Diabetes Training and</a:t>
                      </a:r>
                    </a:p>
                    <a:p>
                      <a:r>
                        <a:rPr lang="en-US" sz="1200" kern="1200" dirty="0">
                          <a:solidFill>
                            <a:schemeClr val="dk1"/>
                          </a:solidFill>
                          <a:effectLst/>
                          <a:latin typeface="+mn-lt"/>
                          <a:ea typeface="+mn-ea"/>
                          <a:cs typeface="+mn-cs"/>
                        </a:rPr>
                        <a:t>Technical Assistance</a:t>
                      </a:r>
                    </a:p>
                    <a:p>
                      <a:r>
                        <a:rPr lang="en-US" sz="1200" kern="1200" dirty="0">
                          <a:solidFill>
                            <a:schemeClr val="dk1"/>
                          </a:solidFill>
                          <a:effectLst/>
                          <a:latin typeface="+mn-lt"/>
                          <a:ea typeface="+mn-ea"/>
                          <a:cs typeface="+mn-cs"/>
                        </a:rPr>
                        <a:t>Center (DTTAC)</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On Demand 2 hour</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$55</a:t>
                      </a:r>
                    </a:p>
                    <a:p>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emory</a:t>
                      </a:r>
                      <a:r>
                        <a:rPr lang="en-US" sz="1200" kern="1200" dirty="0">
                          <a:solidFill>
                            <a:schemeClr val="dk1"/>
                          </a:solidFill>
                          <a:effectLst/>
                          <a:latin typeface="+mn-lt"/>
                          <a:ea typeface="+mn-ea"/>
                          <a:cs typeface="+mn-cs"/>
                        </a:rPr>
                        <a:t>-centers-training-</a:t>
                      </a:r>
                      <a:r>
                        <a:rPr lang="en-US" sz="1200" kern="1200" dirty="0" err="1">
                          <a:solidFill>
                            <a:schemeClr val="dk1"/>
                          </a:solidFill>
                          <a:effectLst/>
                          <a:latin typeface="+mn-lt"/>
                          <a:ea typeface="+mn-ea"/>
                          <a:cs typeface="+mn-cs"/>
                        </a:rPr>
                        <a:t>portal.myshopify.com</a:t>
                      </a:r>
                      <a:r>
                        <a:rPr lang="en-US" sz="1200" kern="1200" dirty="0">
                          <a:solidFill>
                            <a:schemeClr val="dk1"/>
                          </a:solidFill>
                          <a:effectLst/>
                          <a:latin typeface="+mn-lt"/>
                          <a:ea typeface="+mn-ea"/>
                          <a:cs typeface="+mn-cs"/>
                        </a:rPr>
                        <a:t>/collections/on-demand-</a:t>
                      </a:r>
                      <a:r>
                        <a:rPr lang="en-US" sz="1200" kern="1200" dirty="0" err="1">
                          <a:solidFill>
                            <a:schemeClr val="dk1"/>
                          </a:solidFill>
                          <a:effectLst/>
                          <a:latin typeface="+mn-lt"/>
                          <a:ea typeface="+mn-ea"/>
                          <a:cs typeface="+mn-cs"/>
                        </a:rPr>
                        <a:t>dttac</a:t>
                      </a:r>
                      <a:r>
                        <a:rPr lang="en-US" sz="1200" kern="1200" dirty="0">
                          <a:solidFill>
                            <a:schemeClr val="dk1"/>
                          </a:solidFill>
                          <a:effectLst/>
                          <a:latin typeface="+mn-lt"/>
                          <a:ea typeface="+mn-ea"/>
                          <a:cs typeface="+mn-cs"/>
                        </a:rPr>
                        <a:t>-advance-learning-webinar/products/</a:t>
                      </a:r>
                      <a:r>
                        <a:rPr lang="en-US" sz="1200" kern="1200" dirty="0" err="1">
                          <a:solidFill>
                            <a:schemeClr val="dk1"/>
                          </a:solidFill>
                          <a:effectLst/>
                          <a:latin typeface="+mn-lt"/>
                          <a:ea typeface="+mn-ea"/>
                          <a:cs typeface="+mn-cs"/>
                        </a:rPr>
                        <a:t>groovin</a:t>
                      </a:r>
                      <a:r>
                        <a:rPr lang="en-US" sz="1200" kern="1200" dirty="0">
                          <a:solidFill>
                            <a:schemeClr val="dk1"/>
                          </a:solidFill>
                          <a:effectLst/>
                          <a:latin typeface="+mn-lt"/>
                          <a:ea typeface="+mn-ea"/>
                          <a:cs typeface="+mn-cs"/>
                        </a:rPr>
                        <a:t>-groups-in-any-mode-</a:t>
                      </a:r>
                      <a:r>
                        <a:rPr lang="en-US" sz="1200" kern="1200" dirty="0" err="1">
                          <a:solidFill>
                            <a:schemeClr val="dk1"/>
                          </a:solidFill>
                          <a:effectLst/>
                          <a:latin typeface="+mn-lt"/>
                          <a:ea typeface="+mn-ea"/>
                          <a:cs typeface="+mn-cs"/>
                        </a:rPr>
                        <a:t>dttac</a:t>
                      </a:r>
                      <a:r>
                        <a:rPr lang="en-US" sz="1200" kern="1200" dirty="0">
                          <a:solidFill>
                            <a:schemeClr val="dk1"/>
                          </a:solidFill>
                          <a:effectLst/>
                          <a:latin typeface="+mn-lt"/>
                          <a:ea typeface="+mn-ea"/>
                          <a:cs typeface="+mn-cs"/>
                        </a:rPr>
                        <a:t>-advance-webinar-on-demand</a:t>
                      </a:r>
                    </a:p>
                    <a:p>
                      <a:endParaRPr lang="en-US" sz="1200" dirty="0">
                        <a:solidFill>
                          <a:srgbClr val="000000"/>
                        </a:solidFill>
                      </a:endParaRPr>
                    </a:p>
                  </a:txBody>
                  <a:tcPr>
                    <a:solidFill>
                      <a:schemeClr val="accent1">
                        <a:lumMod val="90000"/>
                      </a:schemeClr>
                    </a:solidFill>
                  </a:tcPr>
                </a:tc>
                <a:extLst>
                  <a:ext uri="{0D108BD9-81ED-4DB2-BD59-A6C34878D82A}">
                    <a16:rowId xmlns:a16="http://schemas.microsoft.com/office/drawing/2014/main" val="1777482167"/>
                  </a:ext>
                </a:extLst>
              </a:tr>
              <a:tr h="370840">
                <a:tc>
                  <a:txBody>
                    <a:bodyPr/>
                    <a:lstStyle/>
                    <a:p>
                      <a:r>
                        <a:rPr lang="en-US" sz="1200" kern="1200" dirty="0">
                          <a:solidFill>
                            <a:schemeClr val="dk1"/>
                          </a:solidFill>
                          <a:effectLst/>
                          <a:latin typeface="+mn-lt"/>
                          <a:ea typeface="+mn-ea"/>
                          <a:cs typeface="+mn-cs"/>
                        </a:rPr>
                        <a:t>Charge Up the Change: DTTAC Advance Webinar On-Demand</a:t>
                      </a:r>
                    </a:p>
                    <a:p>
                      <a:endParaRPr lang="en-US" sz="1200" dirty="0">
                        <a:solidFill>
                          <a:srgbClr val="000000"/>
                        </a:solidFill>
                      </a:endParaRPr>
                    </a:p>
                  </a:txBody>
                  <a:tcPr/>
                </a:tc>
                <a:tc>
                  <a:txBody>
                    <a:bodyPr/>
                    <a:lstStyle/>
                    <a:p>
                      <a:r>
                        <a:rPr lang="en-US" sz="1200" kern="1200" dirty="0">
                          <a:solidFill>
                            <a:schemeClr val="dk1"/>
                          </a:solidFill>
                          <a:effectLst/>
                          <a:latin typeface="+mn-lt"/>
                          <a:ea typeface="+mn-ea"/>
                          <a:cs typeface="+mn-cs"/>
                        </a:rPr>
                        <a:t>Diabetes Training and</a:t>
                      </a:r>
                    </a:p>
                    <a:p>
                      <a:r>
                        <a:rPr lang="en-US" sz="1200" kern="1200" dirty="0">
                          <a:solidFill>
                            <a:schemeClr val="dk1"/>
                          </a:solidFill>
                          <a:effectLst/>
                          <a:latin typeface="+mn-lt"/>
                          <a:ea typeface="+mn-ea"/>
                          <a:cs typeface="+mn-cs"/>
                        </a:rPr>
                        <a:t>Technical Assistance</a:t>
                      </a:r>
                    </a:p>
                    <a:p>
                      <a:r>
                        <a:rPr lang="en-US" sz="1200" kern="1200" dirty="0">
                          <a:solidFill>
                            <a:schemeClr val="dk1"/>
                          </a:solidFill>
                          <a:effectLst/>
                          <a:latin typeface="+mn-lt"/>
                          <a:ea typeface="+mn-ea"/>
                          <a:cs typeface="+mn-cs"/>
                        </a:rPr>
                        <a:t>Center (DTTAC)</a:t>
                      </a:r>
                    </a:p>
                    <a:p>
                      <a:endParaRPr lang="en-US" sz="1200" dirty="0">
                        <a:solidFill>
                          <a:srgbClr val="000000"/>
                        </a:solidFill>
                      </a:endParaRPr>
                    </a:p>
                  </a:txBody>
                  <a:tcPr/>
                </a:tc>
                <a:tc>
                  <a:txBody>
                    <a:bodyPr/>
                    <a:lstStyle/>
                    <a:p>
                      <a:r>
                        <a:rPr lang="en-US" sz="1200" dirty="0">
                          <a:solidFill>
                            <a:srgbClr val="000000"/>
                          </a:solidFill>
                        </a:rPr>
                        <a:t>On Demand 2 hours</a:t>
                      </a:r>
                    </a:p>
                    <a:p>
                      <a:endParaRPr lang="en-US" sz="1200" dirty="0">
                        <a:solidFill>
                          <a:srgbClr val="000000"/>
                        </a:solidFill>
                      </a:endParaRPr>
                    </a:p>
                  </a:txBody>
                  <a:tcPr/>
                </a:tc>
                <a:tc>
                  <a:txBody>
                    <a:bodyPr/>
                    <a:lstStyle/>
                    <a:p>
                      <a:r>
                        <a:rPr lang="en-US" sz="1200" dirty="0">
                          <a:solidFill>
                            <a:srgbClr val="000000"/>
                          </a:solidFill>
                        </a:rPr>
                        <a:t>$55</a:t>
                      </a:r>
                    </a:p>
                  </a:txBody>
                  <a:tcPr/>
                </a:tc>
                <a:tc>
                  <a:txBody>
                    <a:bodyPr/>
                    <a:lstStyle/>
                    <a:p>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emory</a:t>
                      </a:r>
                      <a:r>
                        <a:rPr lang="en-US" sz="1200" kern="1200" dirty="0">
                          <a:solidFill>
                            <a:schemeClr val="dk1"/>
                          </a:solidFill>
                          <a:effectLst/>
                          <a:latin typeface="+mn-lt"/>
                          <a:ea typeface="+mn-ea"/>
                          <a:cs typeface="+mn-cs"/>
                        </a:rPr>
                        <a:t>-centers-training-</a:t>
                      </a:r>
                      <a:r>
                        <a:rPr lang="en-US" sz="1200" kern="1200" dirty="0" err="1">
                          <a:solidFill>
                            <a:schemeClr val="dk1"/>
                          </a:solidFill>
                          <a:effectLst/>
                          <a:latin typeface="+mn-lt"/>
                          <a:ea typeface="+mn-ea"/>
                          <a:cs typeface="+mn-cs"/>
                        </a:rPr>
                        <a:t>portal.myshopify.com</a:t>
                      </a:r>
                      <a:r>
                        <a:rPr lang="en-US" sz="1200" kern="1200" dirty="0">
                          <a:solidFill>
                            <a:schemeClr val="dk1"/>
                          </a:solidFill>
                          <a:effectLst/>
                          <a:latin typeface="+mn-lt"/>
                          <a:ea typeface="+mn-ea"/>
                          <a:cs typeface="+mn-cs"/>
                        </a:rPr>
                        <a:t>/collections/on-demand-</a:t>
                      </a:r>
                      <a:r>
                        <a:rPr lang="en-US" sz="1200" kern="1200" dirty="0" err="1">
                          <a:solidFill>
                            <a:schemeClr val="dk1"/>
                          </a:solidFill>
                          <a:effectLst/>
                          <a:latin typeface="+mn-lt"/>
                          <a:ea typeface="+mn-ea"/>
                          <a:cs typeface="+mn-cs"/>
                        </a:rPr>
                        <a:t>dttac</a:t>
                      </a:r>
                      <a:r>
                        <a:rPr lang="en-US" sz="1200" kern="1200" dirty="0">
                          <a:solidFill>
                            <a:schemeClr val="dk1"/>
                          </a:solidFill>
                          <a:effectLst/>
                          <a:latin typeface="+mn-lt"/>
                          <a:ea typeface="+mn-ea"/>
                          <a:cs typeface="+mn-cs"/>
                        </a:rPr>
                        <a:t>-advance-learning-webinar/products/charge-up-the-change-</a:t>
                      </a:r>
                      <a:r>
                        <a:rPr lang="en-US" sz="1200" kern="1200" dirty="0" err="1">
                          <a:solidFill>
                            <a:schemeClr val="dk1"/>
                          </a:solidFill>
                          <a:effectLst/>
                          <a:latin typeface="+mn-lt"/>
                          <a:ea typeface="+mn-ea"/>
                          <a:cs typeface="+mn-cs"/>
                        </a:rPr>
                        <a:t>dttac</a:t>
                      </a:r>
                      <a:r>
                        <a:rPr lang="en-US" sz="1200" kern="1200" dirty="0">
                          <a:solidFill>
                            <a:schemeClr val="dk1"/>
                          </a:solidFill>
                          <a:effectLst/>
                          <a:latin typeface="+mn-lt"/>
                          <a:ea typeface="+mn-ea"/>
                          <a:cs typeface="+mn-cs"/>
                        </a:rPr>
                        <a:t>-advanced-webinar-on-demand</a:t>
                      </a:r>
                    </a:p>
                    <a:p>
                      <a:endParaRPr lang="en-US" sz="1200" dirty="0">
                        <a:solidFill>
                          <a:srgbClr val="000000"/>
                        </a:solidFill>
                      </a:endParaRPr>
                    </a:p>
                  </a:txBody>
                  <a:tcPr/>
                </a:tc>
                <a:extLst>
                  <a:ext uri="{0D108BD9-81ED-4DB2-BD59-A6C34878D82A}">
                    <a16:rowId xmlns:a16="http://schemas.microsoft.com/office/drawing/2014/main" val="2742296438"/>
                  </a:ext>
                </a:extLst>
              </a:tr>
              <a:tr h="370840">
                <a:tc>
                  <a:txBody>
                    <a:bodyPr/>
                    <a:lstStyle/>
                    <a:p>
                      <a:r>
                        <a:rPr lang="en-US" sz="1200" kern="1200" dirty="0">
                          <a:solidFill>
                            <a:schemeClr val="dk1"/>
                          </a:solidFill>
                          <a:effectLst/>
                          <a:latin typeface="+mn-lt"/>
                          <a:ea typeface="+mn-ea"/>
                          <a:cs typeface="+mn-cs"/>
                        </a:rPr>
                        <a:t>Strategies to Sustain Weight Loss, Beyond My Plate, Nutrition 101 for Lifestyle Coaches,</a:t>
                      </a:r>
                    </a:p>
                    <a:p>
                      <a:r>
                        <a:rPr lang="en-US" sz="1200" kern="1200" dirty="0">
                          <a:solidFill>
                            <a:schemeClr val="dk1"/>
                          </a:solidFill>
                          <a:effectLst/>
                          <a:latin typeface="+mn-lt"/>
                          <a:ea typeface="+mn-ea"/>
                          <a:cs typeface="+mn-cs"/>
                        </a:rPr>
                        <a:t>Healthy Eating on a Budget, Coaching skills: Digging Deeper to Foster Change, </a:t>
                      </a:r>
                    </a:p>
                    <a:p>
                      <a:r>
                        <a:rPr lang="en-US" sz="1200" kern="1200" dirty="0">
                          <a:solidFill>
                            <a:schemeClr val="dk1"/>
                          </a:solidFill>
                          <a:effectLst/>
                          <a:latin typeface="+mn-lt"/>
                          <a:ea typeface="+mn-ea"/>
                          <a:cs typeface="+mn-cs"/>
                        </a:rPr>
                        <a:t>Positive Steps for Positive Change: Habit Formation, </a:t>
                      </a:r>
                    </a:p>
                    <a:p>
                      <a:r>
                        <a:rPr lang="en-US" sz="1200" kern="1200" dirty="0">
                          <a:solidFill>
                            <a:schemeClr val="dk1"/>
                          </a:solidFill>
                          <a:effectLst/>
                          <a:latin typeface="+mn-lt"/>
                          <a:ea typeface="+mn-ea"/>
                          <a:cs typeface="+mn-cs"/>
                        </a:rPr>
                        <a:t>Building Resiliency: Powerful ways to adapt to change &amp; cultivate well-being, </a:t>
                      </a:r>
                    </a:p>
                    <a:p>
                      <a:r>
                        <a:rPr lang="en-US" sz="1200" kern="1200" dirty="0">
                          <a:solidFill>
                            <a:schemeClr val="dk1"/>
                          </a:solidFill>
                          <a:effectLst/>
                          <a:latin typeface="+mn-lt"/>
                          <a:ea typeface="+mn-ea"/>
                          <a:cs typeface="+mn-cs"/>
                        </a:rPr>
                        <a:t>Dynamic Community Health Worker Models: Mobilizing CHW's into the National DPP, </a:t>
                      </a:r>
                    </a:p>
                    <a:p>
                      <a:r>
                        <a:rPr lang="en-US" sz="1200" kern="1200" dirty="0">
                          <a:solidFill>
                            <a:schemeClr val="dk1"/>
                          </a:solidFill>
                          <a:effectLst/>
                          <a:latin typeface="+mn-lt"/>
                          <a:ea typeface="+mn-ea"/>
                          <a:cs typeface="+mn-cs"/>
                        </a:rPr>
                        <a:t>Advanced Training in Group Coaching Skills</a:t>
                      </a:r>
                    </a:p>
                    <a:p>
                      <a:endParaRPr lang="en-US" sz="1200" dirty="0">
                        <a:solidFill>
                          <a:srgbClr val="000000"/>
                        </a:solidFill>
                      </a:endParaRP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Virginia Center for</a:t>
                      </a:r>
                    </a:p>
                    <a:p>
                      <a:r>
                        <a:rPr lang="en-US" sz="1200" kern="1200" dirty="0">
                          <a:solidFill>
                            <a:schemeClr val="dk1"/>
                          </a:solidFill>
                          <a:effectLst/>
                          <a:latin typeface="+mn-lt"/>
                          <a:ea typeface="+mn-ea"/>
                          <a:cs typeface="+mn-cs"/>
                        </a:rPr>
                        <a:t>Diabetes Prevention &amp;</a:t>
                      </a:r>
                    </a:p>
                    <a:p>
                      <a:r>
                        <a:rPr lang="en-US" sz="1200" kern="1200" dirty="0">
                          <a:solidFill>
                            <a:schemeClr val="dk1"/>
                          </a:solidFill>
                          <a:effectLst/>
                          <a:latin typeface="+mn-lt"/>
                          <a:ea typeface="+mn-ea"/>
                          <a:cs typeface="+mn-cs"/>
                        </a:rPr>
                        <a:t>Education</a:t>
                      </a:r>
                    </a:p>
                    <a:p>
                      <a:endParaRPr lang="en-US" sz="1200" dirty="0">
                        <a:solidFill>
                          <a:srgbClr val="000000"/>
                        </a:solidFill>
                      </a:endParaRPr>
                    </a:p>
                  </a:txBody>
                  <a:tcPr>
                    <a:solidFill>
                      <a:schemeClr val="accent1">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On Demand 1 hour</a:t>
                      </a:r>
                    </a:p>
                    <a:p>
                      <a:endParaRPr lang="en-US" sz="1200" dirty="0">
                        <a:solidFill>
                          <a:srgbClr val="000000"/>
                        </a:solidFill>
                      </a:endParaRPr>
                    </a:p>
                  </a:txBody>
                  <a:tcPr>
                    <a:solidFill>
                      <a:schemeClr val="accent1">
                        <a:lumMod val="90000"/>
                      </a:schemeClr>
                    </a:solidFill>
                  </a:tcPr>
                </a:tc>
                <a:tc>
                  <a:txBody>
                    <a:bodyPr/>
                    <a:lstStyle/>
                    <a:p>
                      <a:r>
                        <a:rPr lang="en-US" sz="1200" dirty="0">
                          <a:solidFill>
                            <a:srgbClr val="000000"/>
                          </a:solidFill>
                        </a:rPr>
                        <a:t>$40 each topic</a:t>
                      </a:r>
                    </a:p>
                  </a:txBody>
                  <a:tcPr>
                    <a:solidFill>
                      <a:schemeClr val="accent1">
                        <a:lumMod val="90000"/>
                      </a:schemeClr>
                    </a:solidFill>
                  </a:tcPr>
                </a:tc>
                <a:tc>
                  <a:txBody>
                    <a:bodyPr/>
                    <a:lstStyle/>
                    <a:p>
                      <a:r>
                        <a:rPr lang="en-US" sz="1200" kern="1200" dirty="0">
                          <a:solidFill>
                            <a:schemeClr val="dk1"/>
                          </a:solidFill>
                          <a:effectLst/>
                          <a:latin typeface="+mn-lt"/>
                          <a:ea typeface="+mn-ea"/>
                          <a:cs typeface="+mn-cs"/>
                        </a:rPr>
                        <a:t>https://</a:t>
                      </a:r>
                      <a:r>
                        <a:rPr lang="en-US" sz="1200" kern="1200" dirty="0" err="1">
                          <a:solidFill>
                            <a:schemeClr val="dk1"/>
                          </a:solidFill>
                          <a:effectLst/>
                          <a:latin typeface="+mn-lt"/>
                          <a:ea typeface="+mn-ea"/>
                          <a:cs typeface="+mn-cs"/>
                        </a:rPr>
                        <a:t>med.virginia.edu</a:t>
                      </a:r>
                      <a:r>
                        <a:rPr lang="en-US" sz="1200" kern="1200" dirty="0">
                          <a:solidFill>
                            <a:schemeClr val="dk1"/>
                          </a:solidFill>
                          <a:effectLst/>
                          <a:latin typeface="+mn-lt"/>
                          <a:ea typeface="+mn-ea"/>
                          <a:cs typeface="+mn-cs"/>
                        </a:rPr>
                        <a:t>/</a:t>
                      </a:r>
                      <a:r>
                        <a:rPr lang="en-US" sz="1200" kern="1200" dirty="0" err="1">
                          <a:solidFill>
                            <a:schemeClr val="dk1"/>
                          </a:solidFill>
                          <a:effectLst/>
                          <a:latin typeface="+mn-lt"/>
                          <a:ea typeface="+mn-ea"/>
                          <a:cs typeface="+mn-cs"/>
                        </a:rPr>
                        <a:t>vcdpe</a:t>
                      </a:r>
                      <a:r>
                        <a:rPr lang="en-US" sz="1200" kern="1200" dirty="0">
                          <a:solidFill>
                            <a:schemeClr val="dk1"/>
                          </a:solidFill>
                          <a:effectLst/>
                          <a:latin typeface="+mn-lt"/>
                          <a:ea typeface="+mn-ea"/>
                          <a:cs typeface="+mn-cs"/>
                        </a:rPr>
                        <a:t>/lifestyle-coach-training/advanced-training/</a:t>
                      </a:r>
                    </a:p>
                    <a:p>
                      <a:endParaRPr lang="en-US" sz="1200" b="1" dirty="0">
                        <a:solidFill>
                          <a:srgbClr val="000000"/>
                        </a:solidFill>
                      </a:endParaRPr>
                    </a:p>
                  </a:txBody>
                  <a:tcPr>
                    <a:solidFill>
                      <a:schemeClr val="accent1">
                        <a:lumMod val="90000"/>
                      </a:schemeClr>
                    </a:solidFill>
                  </a:tcPr>
                </a:tc>
                <a:extLst>
                  <a:ext uri="{0D108BD9-81ED-4DB2-BD59-A6C34878D82A}">
                    <a16:rowId xmlns:a16="http://schemas.microsoft.com/office/drawing/2014/main" val="3720642598"/>
                  </a:ext>
                </a:extLst>
              </a:tr>
              <a:tr h="370840">
                <a:tc>
                  <a:txBody>
                    <a:bodyPr/>
                    <a:lstStyle/>
                    <a:p>
                      <a:endParaRPr lang="en-US" sz="1200" dirty="0">
                        <a:solidFill>
                          <a:srgbClr val="000000"/>
                        </a:solidFill>
                      </a:endParaRPr>
                    </a:p>
                  </a:txBody>
                  <a:tcPr/>
                </a:tc>
                <a:tc>
                  <a:txBody>
                    <a:bodyPr/>
                    <a:lstStyle/>
                    <a:p>
                      <a:endParaRPr lang="en-US" sz="1200" dirty="0">
                        <a:solidFill>
                          <a:srgbClr val="000000"/>
                        </a:solidFill>
                      </a:endParaRPr>
                    </a:p>
                  </a:txBody>
                  <a:tcPr/>
                </a:tc>
                <a:tc>
                  <a:txBody>
                    <a:bodyPr/>
                    <a:lstStyle/>
                    <a:p>
                      <a:endParaRPr lang="en-US" sz="1200" dirty="0">
                        <a:solidFill>
                          <a:srgbClr val="000000"/>
                        </a:solidFill>
                      </a:endParaRPr>
                    </a:p>
                  </a:txBody>
                  <a:tcPr/>
                </a:tc>
                <a:tc>
                  <a:txBody>
                    <a:bodyPr/>
                    <a:lstStyle/>
                    <a:p>
                      <a:endParaRPr lang="en-US" sz="1200" dirty="0">
                        <a:solidFill>
                          <a:srgbClr val="000000"/>
                        </a:solidFill>
                      </a:endParaRPr>
                    </a:p>
                  </a:txBody>
                  <a:tcPr/>
                </a:tc>
                <a:tc>
                  <a:txBody>
                    <a:bodyPr/>
                    <a:lstStyle/>
                    <a:p>
                      <a:endParaRPr lang="en-US" sz="1200" dirty="0">
                        <a:solidFill>
                          <a:srgbClr val="000000"/>
                        </a:solidFill>
                      </a:endParaRPr>
                    </a:p>
                  </a:txBody>
                  <a:tcPr/>
                </a:tc>
                <a:extLst>
                  <a:ext uri="{0D108BD9-81ED-4DB2-BD59-A6C34878D82A}">
                    <a16:rowId xmlns:a16="http://schemas.microsoft.com/office/drawing/2014/main" val="1045603253"/>
                  </a:ext>
                </a:extLst>
              </a:tr>
              <a:tr h="370840">
                <a:tc>
                  <a:txBody>
                    <a:bodyPr/>
                    <a:lstStyle/>
                    <a:p>
                      <a:endParaRPr lang="en-US" sz="1200" dirty="0">
                        <a:solidFill>
                          <a:srgbClr val="000000"/>
                        </a:solidFill>
                      </a:endParaRPr>
                    </a:p>
                  </a:txBody>
                  <a:tcPr>
                    <a:solidFill>
                      <a:schemeClr val="accent1">
                        <a:lumMod val="90000"/>
                      </a:schemeClr>
                    </a:solidFill>
                  </a:tcPr>
                </a:tc>
                <a:tc>
                  <a:txBody>
                    <a:bodyPr/>
                    <a:lstStyle/>
                    <a:p>
                      <a:endParaRPr lang="en-US" sz="1200" dirty="0">
                        <a:solidFill>
                          <a:srgbClr val="000000"/>
                        </a:solidFill>
                      </a:endParaRPr>
                    </a:p>
                  </a:txBody>
                  <a:tcPr>
                    <a:solidFill>
                      <a:schemeClr val="accent1">
                        <a:lumMod val="90000"/>
                      </a:schemeClr>
                    </a:solidFill>
                  </a:tcPr>
                </a:tc>
                <a:tc>
                  <a:txBody>
                    <a:bodyPr/>
                    <a:lstStyle/>
                    <a:p>
                      <a:endParaRPr lang="en-US" sz="1200" dirty="0">
                        <a:solidFill>
                          <a:srgbClr val="000000"/>
                        </a:solidFill>
                      </a:endParaRPr>
                    </a:p>
                  </a:txBody>
                  <a:tcPr>
                    <a:solidFill>
                      <a:schemeClr val="accent1">
                        <a:lumMod val="90000"/>
                      </a:schemeClr>
                    </a:solidFill>
                  </a:tcPr>
                </a:tc>
                <a:tc>
                  <a:txBody>
                    <a:bodyPr/>
                    <a:lstStyle/>
                    <a:p>
                      <a:endParaRPr lang="en-US" sz="1200" dirty="0">
                        <a:solidFill>
                          <a:srgbClr val="000000"/>
                        </a:solidFill>
                      </a:endParaRPr>
                    </a:p>
                  </a:txBody>
                  <a:tcPr>
                    <a:solidFill>
                      <a:schemeClr val="accent1">
                        <a:lumMod val="90000"/>
                      </a:schemeClr>
                    </a:solidFill>
                  </a:tcPr>
                </a:tc>
                <a:tc>
                  <a:txBody>
                    <a:bodyPr/>
                    <a:lstStyle/>
                    <a:p>
                      <a:endParaRPr lang="en-US" sz="1200" dirty="0">
                        <a:solidFill>
                          <a:srgbClr val="000000"/>
                        </a:solidFill>
                      </a:endParaRPr>
                    </a:p>
                  </a:txBody>
                  <a:tcPr>
                    <a:solidFill>
                      <a:schemeClr val="accent1">
                        <a:lumMod val="90000"/>
                      </a:schemeClr>
                    </a:solidFill>
                  </a:tcPr>
                </a:tc>
                <a:extLst>
                  <a:ext uri="{0D108BD9-81ED-4DB2-BD59-A6C34878D82A}">
                    <a16:rowId xmlns:a16="http://schemas.microsoft.com/office/drawing/2014/main" val="65160754"/>
                  </a:ext>
                </a:extLst>
              </a:tr>
            </a:tbl>
          </a:graphicData>
        </a:graphic>
      </p:graphicFrame>
    </p:spTree>
    <p:extLst>
      <p:ext uri="{BB962C8B-B14F-4D97-AF65-F5344CB8AC3E}">
        <p14:creationId xmlns:p14="http://schemas.microsoft.com/office/powerpoint/2010/main" val="1457315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679D-DC49-184B-33D7-D460C700C85D}"/>
              </a:ext>
            </a:extLst>
          </p:cNvPr>
          <p:cNvSpPr>
            <a:spLocks noGrp="1"/>
          </p:cNvSpPr>
          <p:nvPr>
            <p:ph type="title"/>
          </p:nvPr>
        </p:nvSpPr>
        <p:spPr>
          <a:xfrm>
            <a:off x="576071" y="704088"/>
            <a:ext cx="9144000" cy="676656"/>
          </a:xfrm>
        </p:spPr>
        <p:txBody>
          <a:bodyPr/>
          <a:lstStyle/>
          <a:p>
            <a:r>
              <a:rPr lang="en-US" dirty="0"/>
              <a:t>Discussion</a:t>
            </a:r>
          </a:p>
        </p:txBody>
      </p:sp>
      <p:sp>
        <p:nvSpPr>
          <p:cNvPr id="8" name="Text Placeholder 7">
            <a:extLst>
              <a:ext uri="{FF2B5EF4-FFF2-40B4-BE49-F238E27FC236}">
                <a16:creationId xmlns:a16="http://schemas.microsoft.com/office/drawing/2014/main" id="{955CC3A7-DD9A-E887-A929-DE6D4C1E47B9}"/>
              </a:ext>
            </a:extLst>
          </p:cNvPr>
          <p:cNvSpPr>
            <a:spLocks noGrp="1"/>
          </p:cNvSpPr>
          <p:nvPr>
            <p:ph type="body" sz="quarter" idx="13"/>
          </p:nvPr>
        </p:nvSpPr>
        <p:spPr/>
        <p:txBody>
          <a:bodyPr/>
          <a:lstStyle/>
          <a:p>
            <a:r>
              <a:rPr lang="en-US" dirty="0"/>
              <a:t>Retention</a:t>
            </a:r>
          </a:p>
          <a:p>
            <a:endParaRPr lang="en-US" dirty="0"/>
          </a:p>
        </p:txBody>
      </p:sp>
      <p:sp>
        <p:nvSpPr>
          <p:cNvPr id="17" name="Text Placeholder 16">
            <a:extLst>
              <a:ext uri="{FF2B5EF4-FFF2-40B4-BE49-F238E27FC236}">
                <a16:creationId xmlns:a16="http://schemas.microsoft.com/office/drawing/2014/main" id="{21A076CC-9414-293E-8AB1-B8C2EA1C5FEE}"/>
              </a:ext>
            </a:extLst>
          </p:cNvPr>
          <p:cNvSpPr>
            <a:spLocks noGrp="1"/>
          </p:cNvSpPr>
          <p:nvPr>
            <p:ph type="body" sz="quarter" idx="15"/>
          </p:nvPr>
        </p:nvSpPr>
        <p:spPr/>
        <p:txBody>
          <a:bodyPr/>
          <a:lstStyle/>
          <a:p>
            <a:r>
              <a:rPr lang="en-US" dirty="0"/>
              <a:t>Recruitment</a:t>
            </a:r>
          </a:p>
        </p:txBody>
      </p:sp>
      <p:sp>
        <p:nvSpPr>
          <p:cNvPr id="9" name="Text Placeholder 8">
            <a:extLst>
              <a:ext uri="{FF2B5EF4-FFF2-40B4-BE49-F238E27FC236}">
                <a16:creationId xmlns:a16="http://schemas.microsoft.com/office/drawing/2014/main" id="{EE754D37-3AA6-7249-76D8-52F85F4C158A}"/>
              </a:ext>
            </a:extLst>
          </p:cNvPr>
          <p:cNvSpPr>
            <a:spLocks noGrp="1"/>
          </p:cNvSpPr>
          <p:nvPr>
            <p:ph type="body" sz="quarter" idx="14"/>
          </p:nvPr>
        </p:nvSpPr>
        <p:spPr/>
        <p:txBody>
          <a:bodyPr/>
          <a:lstStyle/>
          <a:p>
            <a:r>
              <a:rPr lang="en-US" dirty="0"/>
              <a:t>Reimbursement</a:t>
            </a:r>
          </a:p>
        </p:txBody>
      </p:sp>
      <p:sp>
        <p:nvSpPr>
          <p:cNvPr id="26" name="Text Placeholder 25">
            <a:extLst>
              <a:ext uri="{FF2B5EF4-FFF2-40B4-BE49-F238E27FC236}">
                <a16:creationId xmlns:a16="http://schemas.microsoft.com/office/drawing/2014/main" id="{FFCA4FA2-1095-105E-5606-3D90E73136C3}"/>
              </a:ext>
            </a:extLst>
          </p:cNvPr>
          <p:cNvSpPr>
            <a:spLocks noGrp="1"/>
          </p:cNvSpPr>
          <p:nvPr>
            <p:ph type="body" sz="quarter" idx="17"/>
          </p:nvPr>
        </p:nvSpPr>
        <p:spPr/>
        <p:txBody>
          <a:bodyPr/>
          <a:lstStyle/>
          <a:p>
            <a:r>
              <a:rPr lang="en-US" dirty="0"/>
              <a:t>Staff</a:t>
            </a:r>
          </a:p>
        </p:txBody>
      </p:sp>
      <p:sp>
        <p:nvSpPr>
          <p:cNvPr id="18" name="Text Placeholder 17">
            <a:extLst>
              <a:ext uri="{FF2B5EF4-FFF2-40B4-BE49-F238E27FC236}">
                <a16:creationId xmlns:a16="http://schemas.microsoft.com/office/drawing/2014/main" id="{871694C6-64CB-2042-D079-8D98D610EDB0}"/>
              </a:ext>
            </a:extLst>
          </p:cNvPr>
          <p:cNvSpPr>
            <a:spLocks noGrp="1"/>
          </p:cNvSpPr>
          <p:nvPr>
            <p:ph type="body" sz="quarter" idx="16"/>
          </p:nvPr>
        </p:nvSpPr>
        <p:spPr/>
        <p:txBody>
          <a:bodyPr/>
          <a:lstStyle/>
          <a:p>
            <a:r>
              <a:rPr lang="en-US" dirty="0"/>
              <a:t>Time</a:t>
            </a:r>
          </a:p>
        </p:txBody>
      </p:sp>
    </p:spTree>
    <p:extLst>
      <p:ext uri="{BB962C8B-B14F-4D97-AF65-F5344CB8AC3E}">
        <p14:creationId xmlns:p14="http://schemas.microsoft.com/office/powerpoint/2010/main" val="3272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p:txBody>
          <a:bodyPr/>
          <a:lstStyle/>
          <a:p>
            <a:r>
              <a:rPr lang="en-US" dirty="0"/>
              <a:t>agenda</a:t>
            </a:r>
          </a:p>
        </p:txBody>
      </p:sp>
      <p:graphicFrame>
        <p:nvGraphicFramePr>
          <p:cNvPr id="2" name="Table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228346997"/>
              </p:ext>
            </p:extLst>
          </p:nvPr>
        </p:nvGraphicFramePr>
        <p:xfrm>
          <a:off x="7791450" y="1169988"/>
          <a:ext cx="4132263" cy="5245108"/>
        </p:xfrm>
        <a:graphic>
          <a:graphicData uri="http://schemas.openxmlformats.org/drawingml/2006/table">
            <a:tbl>
              <a:tblPr firstRow="1" bandRow="1"/>
              <a:tblGrid>
                <a:gridCol w="4132263">
                  <a:extLst>
                    <a:ext uri="{9D8B030D-6E8A-4147-A177-3AD203B41FA5}">
                      <a16:colId xmlns:a16="http://schemas.microsoft.com/office/drawing/2014/main" val="1563570424"/>
                    </a:ext>
                  </a:extLst>
                </a:gridCol>
              </a:tblGrid>
              <a:tr h="75563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Umbrella Hub Arrangement and the National DPP Program</a:t>
                      </a:r>
                    </a:p>
                    <a:p>
                      <a:pPr algn="r"/>
                      <a:endParaRPr lang="en-US" sz="1800" dirty="0">
                        <a:latin typeface="+mj-lt"/>
                      </a:endParaRP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National DPP PHE Waiver update</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Advanced Lifestyle Coach Training </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327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400" dirty="0">
                          <a:latin typeface="+mn-lt"/>
                          <a:cs typeface="Gill Sans Light" panose="020B0302020104020203" pitchFamily="34" charset="-79"/>
                        </a:rPr>
                        <a:t>Discussion</a:t>
                      </a: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92053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2400" dirty="0">
                        <a:latin typeface="+mn-lt"/>
                        <a:cs typeface="Gill Sans Light" panose="020B0302020104020203" pitchFamily="34" charset="-79"/>
                      </a:endParaRPr>
                    </a:p>
                    <a:p>
                      <a:pPr marL="0" algn="r" defTabSz="914400" rtl="0" eaLnBrk="1" latinLnBrk="0" hangingPunct="1"/>
                      <a:endParaRPr lang="en-US" sz="1800" kern="120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F28E-AC30-9340-89B4-21089E1FD812}"/>
              </a:ext>
            </a:extLst>
          </p:cNvPr>
          <p:cNvSpPr>
            <a:spLocks noGrp="1"/>
          </p:cNvSpPr>
          <p:nvPr>
            <p:ph type="title"/>
          </p:nvPr>
        </p:nvSpPr>
        <p:spPr/>
        <p:txBody>
          <a:bodyPr/>
          <a:lstStyle/>
          <a:p>
            <a:r>
              <a:rPr lang="en-US" dirty="0"/>
              <a:t>Future needs</a:t>
            </a:r>
          </a:p>
        </p:txBody>
      </p:sp>
      <p:sp>
        <p:nvSpPr>
          <p:cNvPr id="3" name="Content Placeholder 2">
            <a:extLst>
              <a:ext uri="{FF2B5EF4-FFF2-40B4-BE49-F238E27FC236}">
                <a16:creationId xmlns:a16="http://schemas.microsoft.com/office/drawing/2014/main" id="{38559AC8-9CCE-2947-B829-733F9C85D4FB}"/>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F67DFF00-1410-C94E-9074-811426CF7516}"/>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4B9B7205-C2E9-B542-92F6-2BF5BF433E16}"/>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39DE3D52-0F86-FE48-84C6-571DFBF1E075}"/>
              </a:ext>
            </a:extLst>
          </p:cNvPr>
          <p:cNvSpPr>
            <a:spLocks noGrp="1"/>
          </p:cNvSpPr>
          <p:nvPr>
            <p:ph type="sldNum" sz="quarter" idx="12"/>
          </p:nvPr>
        </p:nvSpPr>
        <p:spPr/>
        <p:txBody>
          <a:bodyPr/>
          <a:lstStyle/>
          <a:p>
            <a:fld id="{58FB4751-880F-D840-AAA9-3A15815CC996}" type="slidenum">
              <a:rPr lang="en-US" smtClean="0"/>
              <a:t>20</a:t>
            </a:fld>
            <a:endParaRPr lang="en-US" dirty="0"/>
          </a:p>
        </p:txBody>
      </p:sp>
    </p:spTree>
    <p:extLst>
      <p:ext uri="{BB962C8B-B14F-4D97-AF65-F5344CB8AC3E}">
        <p14:creationId xmlns:p14="http://schemas.microsoft.com/office/powerpoint/2010/main" val="3249756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Dorothy Plaza, BSN, RN</a:t>
            </a:r>
          </a:p>
          <a:p>
            <a:r>
              <a:rPr lang="en-US" dirty="0">
                <a:hlinkClick r:id="rId3"/>
              </a:rPr>
              <a:t>DorothyRPlaza@gmail.com</a:t>
            </a:r>
            <a:endParaRPr lang="en-US" dirty="0"/>
          </a:p>
          <a:p>
            <a:r>
              <a:rPr lang="en-US" dirty="0" err="1"/>
              <a:t>www.diabetesallianceofidaho.org</a:t>
            </a:r>
            <a:endParaRPr lang="en-US" dirty="0"/>
          </a:p>
        </p:txBody>
      </p:sp>
    </p:spTree>
    <p:extLst>
      <p:ext uri="{BB962C8B-B14F-4D97-AF65-F5344CB8AC3E}">
        <p14:creationId xmlns:p14="http://schemas.microsoft.com/office/powerpoint/2010/main" val="25779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2560320" y="3078480"/>
            <a:ext cx="5490604" cy="1773555"/>
          </a:xfrm>
        </p:spPr>
        <p:txBody>
          <a:bodyPr/>
          <a:lstStyle/>
          <a:p>
            <a:r>
              <a:rPr lang="en-US" dirty="0">
                <a:solidFill>
                  <a:schemeClr val="tx1"/>
                </a:solidFill>
              </a:rPr>
              <a:t>Umbrella Hub Arrangement</a:t>
            </a:r>
          </a:p>
        </p:txBody>
      </p:sp>
    </p:spTree>
    <p:extLst>
      <p:ext uri="{BB962C8B-B14F-4D97-AF65-F5344CB8AC3E}">
        <p14:creationId xmlns:p14="http://schemas.microsoft.com/office/powerpoint/2010/main" val="5200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07B5B-FD58-6449-8956-BF85730CD37C}"/>
              </a:ext>
            </a:extLst>
          </p:cNvPr>
          <p:cNvSpPr>
            <a:spLocks noGrp="1"/>
          </p:cNvSpPr>
          <p:nvPr>
            <p:ph type="ctrTitle"/>
          </p:nvPr>
        </p:nvSpPr>
        <p:spPr/>
        <p:txBody>
          <a:bodyPr/>
          <a:lstStyle/>
          <a:p>
            <a:r>
              <a:rPr lang="en-US" dirty="0"/>
              <a:t>What is an Umbrella Hub Arrangement (UHA)</a:t>
            </a:r>
          </a:p>
        </p:txBody>
      </p:sp>
      <p:sp>
        <p:nvSpPr>
          <p:cNvPr id="3" name="Subtitle 2">
            <a:extLst>
              <a:ext uri="{FF2B5EF4-FFF2-40B4-BE49-F238E27FC236}">
                <a16:creationId xmlns:a16="http://schemas.microsoft.com/office/drawing/2014/main" id="{8D88BBB6-DCF7-5941-9946-41E94449A5F0}"/>
              </a:ext>
            </a:extLst>
          </p:cNvPr>
          <p:cNvSpPr>
            <a:spLocks noGrp="1"/>
          </p:cNvSpPr>
          <p:nvPr>
            <p:ph type="subTitle" idx="1"/>
          </p:nvPr>
        </p:nvSpPr>
        <p:spPr/>
        <p:txBody>
          <a:bodyPr/>
          <a:lstStyle/>
          <a:p>
            <a:r>
              <a:rPr lang="en-US" b="0" i="0" dirty="0">
                <a:solidFill>
                  <a:srgbClr val="000000"/>
                </a:solidFill>
                <a:effectLst/>
                <a:latin typeface="Roboto" panose="02000000000000000000" pitchFamily="2" charset="0"/>
              </a:rPr>
              <a:t>UHAs are a new business approach to connect Community Based Organizations (CBO) with health care payment systems for delivery of the National DPP lifestyle change program, a year-long, evidence-based program to prevent type 2 diabetes.</a:t>
            </a:r>
            <a:endParaRPr lang="en-US" dirty="0"/>
          </a:p>
        </p:txBody>
      </p:sp>
    </p:spTree>
    <p:extLst>
      <p:ext uri="{BB962C8B-B14F-4D97-AF65-F5344CB8AC3E}">
        <p14:creationId xmlns:p14="http://schemas.microsoft.com/office/powerpoint/2010/main" val="217048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464D-947D-2D43-9957-0E966FA94CFF}"/>
              </a:ext>
            </a:extLst>
          </p:cNvPr>
          <p:cNvSpPr>
            <a:spLocks noGrp="1"/>
          </p:cNvSpPr>
          <p:nvPr>
            <p:ph type="title"/>
          </p:nvPr>
        </p:nvSpPr>
        <p:spPr/>
        <p:txBody>
          <a:bodyPr/>
          <a:lstStyle/>
          <a:p>
            <a:r>
              <a:rPr lang="en-US" sz="3200" dirty="0"/>
              <a:t>The components of an Umbrella Hub Arrangement</a:t>
            </a:r>
          </a:p>
        </p:txBody>
      </p:sp>
      <p:sp>
        <p:nvSpPr>
          <p:cNvPr id="5" name="Date Placeholder 4">
            <a:extLst>
              <a:ext uri="{FF2B5EF4-FFF2-40B4-BE49-F238E27FC236}">
                <a16:creationId xmlns:a16="http://schemas.microsoft.com/office/drawing/2014/main" id="{30451A1E-A823-C642-A307-447D5CAA699D}"/>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F351E5E7-1837-C146-89DC-859038C139E2}"/>
              </a:ext>
            </a:extLst>
          </p:cNvPr>
          <p:cNvSpPr>
            <a:spLocks noGrp="1"/>
          </p:cNvSpPr>
          <p:nvPr>
            <p:ph type="ftr" sz="quarter" idx="11"/>
          </p:nvPr>
        </p:nvSpPr>
        <p:spPr/>
        <p:txBody>
          <a:bodyPr/>
          <a:lstStyle/>
          <a:p>
            <a:r>
              <a:rPr lang="en-US"/>
              <a:t>presentation title</a:t>
            </a:r>
            <a:endParaRPr lang="en-US" dirty="0"/>
          </a:p>
        </p:txBody>
      </p:sp>
      <p:sp>
        <p:nvSpPr>
          <p:cNvPr id="7" name="Slide Number Placeholder 6">
            <a:extLst>
              <a:ext uri="{FF2B5EF4-FFF2-40B4-BE49-F238E27FC236}">
                <a16:creationId xmlns:a16="http://schemas.microsoft.com/office/drawing/2014/main" id="{F7967E5F-AEB8-1C4C-BDA8-CABA46ADB8FF}"/>
              </a:ext>
            </a:extLst>
          </p:cNvPr>
          <p:cNvSpPr>
            <a:spLocks noGrp="1"/>
          </p:cNvSpPr>
          <p:nvPr>
            <p:ph type="sldNum" sz="quarter" idx="12"/>
          </p:nvPr>
        </p:nvSpPr>
        <p:spPr/>
        <p:txBody>
          <a:bodyPr/>
          <a:lstStyle/>
          <a:p>
            <a:fld id="{58FB4751-880F-D840-AAA9-3A15815CC996}" type="slidenum">
              <a:rPr lang="en-US" smtClean="0"/>
              <a:t>5</a:t>
            </a:fld>
            <a:endParaRPr lang="en-US" dirty="0"/>
          </a:p>
        </p:txBody>
      </p:sp>
      <p:pic>
        <p:nvPicPr>
          <p:cNvPr id="15" name="Picture 14" descr="Diagram&#10;&#10;Description automatically generated">
            <a:extLst>
              <a:ext uri="{FF2B5EF4-FFF2-40B4-BE49-F238E27FC236}">
                <a16:creationId xmlns:a16="http://schemas.microsoft.com/office/drawing/2014/main" id="{955CACF1-C8BA-AB4E-BE5D-3746E95632E9}"/>
              </a:ext>
            </a:extLst>
          </p:cNvPr>
          <p:cNvPicPr>
            <a:picLocks noChangeAspect="1"/>
          </p:cNvPicPr>
          <p:nvPr/>
        </p:nvPicPr>
        <p:blipFill>
          <a:blip r:embed="rId3"/>
          <a:stretch>
            <a:fillRect/>
          </a:stretch>
        </p:blipFill>
        <p:spPr>
          <a:xfrm>
            <a:off x="576071" y="1553437"/>
            <a:ext cx="5684422" cy="4738678"/>
          </a:xfrm>
          <a:prstGeom prst="rect">
            <a:avLst/>
          </a:prstGeom>
        </p:spPr>
      </p:pic>
    </p:spTree>
    <p:extLst>
      <p:ext uri="{BB962C8B-B14F-4D97-AF65-F5344CB8AC3E}">
        <p14:creationId xmlns:p14="http://schemas.microsoft.com/office/powerpoint/2010/main" val="272637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3061D-A02E-934D-8072-962B05E69D8C}"/>
              </a:ext>
            </a:extLst>
          </p:cNvPr>
          <p:cNvSpPr>
            <a:spLocks noGrp="1"/>
          </p:cNvSpPr>
          <p:nvPr>
            <p:ph type="title"/>
          </p:nvPr>
        </p:nvSpPr>
        <p:spPr/>
        <p:txBody>
          <a:bodyPr/>
          <a:lstStyle/>
          <a:p>
            <a:r>
              <a:rPr lang="en-US" sz="3600" dirty="0">
                <a:solidFill>
                  <a:schemeClr val="tx1"/>
                </a:solidFill>
              </a:rPr>
              <a:t>Benefits of Umbrella Hub Arrangements </a:t>
            </a:r>
          </a:p>
        </p:txBody>
      </p:sp>
      <p:sp>
        <p:nvSpPr>
          <p:cNvPr id="3" name="Content Placeholder 2">
            <a:extLst>
              <a:ext uri="{FF2B5EF4-FFF2-40B4-BE49-F238E27FC236}">
                <a16:creationId xmlns:a16="http://schemas.microsoft.com/office/drawing/2014/main" id="{76E0661C-45D8-B244-BA95-1F14A80F0BE8}"/>
              </a:ext>
            </a:extLst>
          </p:cNvPr>
          <p:cNvSpPr>
            <a:spLocks noGrp="1"/>
          </p:cNvSpPr>
          <p:nvPr>
            <p:ph idx="1"/>
          </p:nvPr>
        </p:nvSpPr>
        <p:spPr/>
        <p:txBody>
          <a:bodyPr/>
          <a:lstStyle/>
          <a:p>
            <a:r>
              <a:rPr lang="en-US" dirty="0">
                <a:solidFill>
                  <a:schemeClr val="tx1"/>
                </a:solidFill>
              </a:rPr>
              <a:t>Share CDC Diabetes Prevention Recognition Program (DPRP) status </a:t>
            </a:r>
          </a:p>
          <a:p>
            <a:r>
              <a:rPr lang="en-US" dirty="0">
                <a:solidFill>
                  <a:schemeClr val="tx1"/>
                </a:solidFill>
              </a:rPr>
              <a:t>Operate as one Medicare Diabetes Prevention Program (MDPP) supplier </a:t>
            </a:r>
          </a:p>
          <a:p>
            <a:r>
              <a:rPr lang="en-US" dirty="0">
                <a:solidFill>
                  <a:schemeClr val="tx1"/>
                </a:solidFill>
              </a:rPr>
              <a:t>Streamline administrative, billing, and reimbursement services </a:t>
            </a:r>
          </a:p>
          <a:p>
            <a:r>
              <a:rPr lang="en-US" dirty="0">
                <a:solidFill>
                  <a:schemeClr val="tx1"/>
                </a:solidFill>
              </a:rPr>
              <a:t>Scale the National Diabetes Prevention Program (National DPP) lifestyle change program and pursue sustainability</a:t>
            </a:r>
          </a:p>
          <a:p>
            <a:endParaRPr lang="en-US" dirty="0"/>
          </a:p>
        </p:txBody>
      </p:sp>
      <p:sp>
        <p:nvSpPr>
          <p:cNvPr id="4" name="Date Placeholder 3">
            <a:extLst>
              <a:ext uri="{FF2B5EF4-FFF2-40B4-BE49-F238E27FC236}">
                <a16:creationId xmlns:a16="http://schemas.microsoft.com/office/drawing/2014/main" id="{BBC7EC45-CDF1-A84B-BE57-CD1C171D1E85}"/>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F8B7F0AD-6753-BC47-9617-9B9B4DE47E1C}"/>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79850F9C-5909-1D41-98BA-0B4900376F9E}"/>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156309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053C-EB55-7F41-81D9-DC5ACBCDABD9}"/>
              </a:ext>
            </a:extLst>
          </p:cNvPr>
          <p:cNvSpPr>
            <a:spLocks noGrp="1"/>
          </p:cNvSpPr>
          <p:nvPr>
            <p:ph type="title"/>
          </p:nvPr>
        </p:nvSpPr>
        <p:spPr/>
        <p:txBody>
          <a:bodyPr/>
          <a:lstStyle/>
          <a:p>
            <a:r>
              <a:rPr lang="en-US" sz="3600" dirty="0"/>
              <a:t>Reasons to Become an Umbrella Hub Organization:</a:t>
            </a:r>
          </a:p>
        </p:txBody>
      </p:sp>
      <p:sp>
        <p:nvSpPr>
          <p:cNvPr id="3" name="Content Placeholder 2">
            <a:extLst>
              <a:ext uri="{FF2B5EF4-FFF2-40B4-BE49-F238E27FC236}">
                <a16:creationId xmlns:a16="http://schemas.microsoft.com/office/drawing/2014/main" id="{CAEA6B9F-F6FA-6E46-BC7B-5340D9E476BC}"/>
              </a:ext>
            </a:extLst>
          </p:cNvPr>
          <p:cNvSpPr>
            <a:spLocks noGrp="1"/>
          </p:cNvSpPr>
          <p:nvPr>
            <p:ph idx="1"/>
          </p:nvPr>
        </p:nvSpPr>
        <p:spPr/>
        <p:txBody>
          <a:bodyPr/>
          <a:lstStyle/>
          <a:p>
            <a:r>
              <a:rPr lang="en-US" dirty="0"/>
              <a:t>Serve as a critical partner to support CBOs in your region </a:t>
            </a:r>
          </a:p>
          <a:p>
            <a:r>
              <a:rPr lang="en-US" dirty="0"/>
              <a:t>Elevate your organization’s profile and involvement in the effort to prevent type 2 diabetes </a:t>
            </a:r>
          </a:p>
          <a:p>
            <a:r>
              <a:rPr lang="en-US" dirty="0"/>
              <a:t>Advance health equity by increasing access to the National DPP lifestyle change program </a:t>
            </a:r>
          </a:p>
          <a:p>
            <a:r>
              <a:rPr lang="en-US" dirty="0"/>
              <a:t>Improve population health</a:t>
            </a:r>
          </a:p>
        </p:txBody>
      </p:sp>
      <p:sp>
        <p:nvSpPr>
          <p:cNvPr id="4" name="Date Placeholder 3">
            <a:extLst>
              <a:ext uri="{FF2B5EF4-FFF2-40B4-BE49-F238E27FC236}">
                <a16:creationId xmlns:a16="http://schemas.microsoft.com/office/drawing/2014/main" id="{649850F6-08ED-7C42-9199-C29FC2586D00}"/>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5EFD3195-DE63-F946-9FB9-EE041AAD9274}"/>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152BC212-5B50-F24D-AA78-A3A6BDEB9AD5}"/>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206417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6B752-EC00-CD4F-867D-68F63432C852}"/>
              </a:ext>
            </a:extLst>
          </p:cNvPr>
          <p:cNvSpPr>
            <a:spLocks noGrp="1"/>
          </p:cNvSpPr>
          <p:nvPr>
            <p:ph type="title"/>
          </p:nvPr>
        </p:nvSpPr>
        <p:spPr/>
        <p:txBody>
          <a:bodyPr/>
          <a:lstStyle/>
          <a:p>
            <a:r>
              <a:rPr lang="en-US" dirty="0"/>
              <a:t>Participants and Partners </a:t>
            </a:r>
          </a:p>
        </p:txBody>
      </p:sp>
      <p:sp>
        <p:nvSpPr>
          <p:cNvPr id="3" name="Content Placeholder 2">
            <a:extLst>
              <a:ext uri="{FF2B5EF4-FFF2-40B4-BE49-F238E27FC236}">
                <a16:creationId xmlns:a16="http://schemas.microsoft.com/office/drawing/2014/main" id="{528D8A55-EE84-F843-B895-76B2B1A979EA}"/>
              </a:ext>
            </a:extLst>
          </p:cNvPr>
          <p:cNvSpPr>
            <a:spLocks noGrp="1"/>
          </p:cNvSpPr>
          <p:nvPr>
            <p:ph idx="1"/>
          </p:nvPr>
        </p:nvSpPr>
        <p:spPr/>
        <p:txBody>
          <a:bodyPr>
            <a:normAutofit lnSpcReduction="10000"/>
          </a:bodyPr>
          <a:lstStyle/>
          <a:p>
            <a:r>
              <a:rPr lang="en-US" dirty="0"/>
              <a:t>Hub organizations are the sponsoring organization with the reach and resources to provide administrative services and coordinate stakeholders. </a:t>
            </a:r>
          </a:p>
          <a:p>
            <a:r>
              <a:rPr lang="en-US" dirty="0"/>
              <a:t>Subsidiary organizations are the CBOs delivering the National DPP lifestyle change program in their communities. </a:t>
            </a:r>
          </a:p>
          <a:p>
            <a:r>
              <a:rPr lang="en-US" dirty="0"/>
              <a:t>Billing and claims platforms aggregate data, submit claims, and facilitate reimbursements. </a:t>
            </a:r>
          </a:p>
          <a:p>
            <a:r>
              <a:rPr lang="en-US" dirty="0"/>
              <a:t>Stakeholders may include state health departments, payers, and foundations.</a:t>
            </a:r>
          </a:p>
        </p:txBody>
      </p:sp>
      <p:sp>
        <p:nvSpPr>
          <p:cNvPr id="4" name="Date Placeholder 3">
            <a:extLst>
              <a:ext uri="{FF2B5EF4-FFF2-40B4-BE49-F238E27FC236}">
                <a16:creationId xmlns:a16="http://schemas.microsoft.com/office/drawing/2014/main" id="{F2032DDA-AF1C-4040-84C3-CAE29EE291E3}"/>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ED2F61EB-345A-9544-AF05-95B0D1F6F765}"/>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8C9B5C65-A1A4-844E-A810-10226C83C3A3}"/>
              </a:ext>
            </a:extLst>
          </p:cNvPr>
          <p:cNvSpPr>
            <a:spLocks noGrp="1"/>
          </p:cNvSpPr>
          <p:nvPr>
            <p:ph type="sldNum" sz="quarter" idx="12"/>
          </p:nvPr>
        </p:nvSpPr>
        <p:spPr/>
        <p:txBody>
          <a:bodyPr/>
          <a:lstStyle/>
          <a:p>
            <a:fld id="{58FB4751-880F-D840-AAA9-3A15815CC996}" type="slidenum">
              <a:rPr lang="en-US" smtClean="0"/>
              <a:t>8</a:t>
            </a:fld>
            <a:endParaRPr lang="en-US" dirty="0"/>
          </a:p>
        </p:txBody>
      </p:sp>
    </p:spTree>
    <p:extLst>
      <p:ext uri="{BB962C8B-B14F-4D97-AF65-F5344CB8AC3E}">
        <p14:creationId xmlns:p14="http://schemas.microsoft.com/office/powerpoint/2010/main" val="304229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9D52-9091-0D46-8EF3-4FAAB95AC430}"/>
              </a:ext>
            </a:extLst>
          </p:cNvPr>
          <p:cNvSpPr>
            <a:spLocks noGrp="1"/>
          </p:cNvSpPr>
          <p:nvPr>
            <p:ph type="title"/>
          </p:nvPr>
        </p:nvSpPr>
        <p:spPr/>
        <p:txBody>
          <a:bodyPr/>
          <a:lstStyle/>
          <a:p>
            <a:r>
              <a:rPr lang="en-US" sz="3600" dirty="0"/>
              <a:t>Reasons for Subsidiary Organizations to Participate:</a:t>
            </a:r>
          </a:p>
        </p:txBody>
      </p:sp>
      <p:sp>
        <p:nvSpPr>
          <p:cNvPr id="3" name="Content Placeholder 2">
            <a:extLst>
              <a:ext uri="{FF2B5EF4-FFF2-40B4-BE49-F238E27FC236}">
                <a16:creationId xmlns:a16="http://schemas.microsoft.com/office/drawing/2014/main" id="{DFACB5DC-51DE-C641-B676-5161AD81A8BF}"/>
              </a:ext>
            </a:extLst>
          </p:cNvPr>
          <p:cNvSpPr>
            <a:spLocks noGrp="1"/>
          </p:cNvSpPr>
          <p:nvPr>
            <p:ph idx="1"/>
          </p:nvPr>
        </p:nvSpPr>
        <p:spPr/>
        <p:txBody>
          <a:bodyPr/>
          <a:lstStyle/>
          <a:p>
            <a:r>
              <a:rPr lang="en-US" dirty="0"/>
              <a:t>Join other mission-aligned organizations </a:t>
            </a:r>
          </a:p>
          <a:p>
            <a:r>
              <a:rPr lang="en-US" dirty="0"/>
              <a:t>Focus on delivering the National DPP lifestyle change program </a:t>
            </a:r>
          </a:p>
          <a:p>
            <a:r>
              <a:rPr lang="en-US" dirty="0"/>
              <a:t>Receive reporting, claims, and administrative support </a:t>
            </a:r>
          </a:p>
          <a:p>
            <a:r>
              <a:rPr lang="en-US" dirty="0"/>
              <a:t>Pursue sustainable reimbursement </a:t>
            </a:r>
          </a:p>
          <a:p>
            <a:r>
              <a:rPr lang="en-US" dirty="0"/>
              <a:t>Achieve benefits of scale </a:t>
            </a:r>
          </a:p>
          <a:p>
            <a:r>
              <a:rPr lang="en-US" dirty="0"/>
              <a:t>Contribute</a:t>
            </a:r>
          </a:p>
        </p:txBody>
      </p:sp>
      <p:sp>
        <p:nvSpPr>
          <p:cNvPr id="4" name="Date Placeholder 3">
            <a:extLst>
              <a:ext uri="{FF2B5EF4-FFF2-40B4-BE49-F238E27FC236}">
                <a16:creationId xmlns:a16="http://schemas.microsoft.com/office/drawing/2014/main" id="{276462AF-1774-F141-9300-29516ABF51F8}"/>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C8685C91-B427-AE4A-A99F-E8DC805EBACA}"/>
              </a:ext>
            </a:extLst>
          </p:cNvPr>
          <p:cNvSpPr>
            <a:spLocks noGrp="1"/>
          </p:cNvSpPr>
          <p:nvPr>
            <p:ph type="ftr" sz="quarter" idx="11"/>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B44E60F-8485-C04D-B6A1-435A17D99025}"/>
              </a:ext>
            </a:extLst>
          </p:cNvPr>
          <p:cNvSpPr>
            <a:spLocks noGrp="1"/>
          </p:cNvSpPr>
          <p:nvPr>
            <p:ph type="sldNum" sz="quarter" idx="12"/>
          </p:nvPr>
        </p:nvSpPr>
        <p:spPr/>
        <p:txBody>
          <a:bodyPr/>
          <a:lstStyle/>
          <a:p>
            <a:fld id="{58FB4751-880F-D840-AAA9-3A15815CC996}" type="slidenum">
              <a:rPr lang="en-US" smtClean="0"/>
              <a:t>9</a:t>
            </a:fld>
            <a:endParaRPr lang="en-US" dirty="0"/>
          </a:p>
        </p:txBody>
      </p:sp>
    </p:spTree>
    <p:extLst>
      <p:ext uri="{BB962C8B-B14F-4D97-AF65-F5344CB8AC3E}">
        <p14:creationId xmlns:p14="http://schemas.microsoft.com/office/powerpoint/2010/main" val="2427998884"/>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s_Organic_Presentation_Win32_SW_v10" id="{DC562BE4-E08E-454A-B691-6114CE311FC5}" vid="{3E179901-8EB6-4C8D-9438-AECDEF043B1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0</TotalTime>
  <Words>3490</Words>
  <Application>Microsoft Macintosh PowerPoint</Application>
  <PresentationFormat>Widescreen</PresentationFormat>
  <Paragraphs>283</Paragraphs>
  <Slides>21</Slides>
  <Notes>21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Courier New</vt:lpstr>
      <vt:lpstr>Georgia</vt:lpstr>
      <vt:lpstr>Gill Sans Nova</vt:lpstr>
      <vt:lpstr>Gill Sans Nova Light</vt:lpstr>
      <vt:lpstr>Open Sans</vt:lpstr>
      <vt:lpstr>Roboto</vt:lpstr>
      <vt:lpstr>Sagona Book</vt:lpstr>
      <vt:lpstr>Office Theme</vt:lpstr>
      <vt:lpstr>Idaho National DPP Networking Opportunity </vt:lpstr>
      <vt:lpstr>agenda</vt:lpstr>
      <vt:lpstr>Umbrella Hub Arrangement</vt:lpstr>
      <vt:lpstr>What is an Umbrella Hub Arrangement (UHA)</vt:lpstr>
      <vt:lpstr>The components of an Umbrella Hub Arrangement</vt:lpstr>
      <vt:lpstr>Benefits of Umbrella Hub Arrangements </vt:lpstr>
      <vt:lpstr>Reasons to Become an Umbrella Hub Organization:</vt:lpstr>
      <vt:lpstr>Participants and Partners </vt:lpstr>
      <vt:lpstr>Reasons for Subsidiary Organizations to Participate:</vt:lpstr>
      <vt:lpstr>Idaho National DPP challenges</vt:lpstr>
      <vt:lpstr>What an Umbrella Hub Arrangement can offer?</vt:lpstr>
      <vt:lpstr>More Questions!</vt:lpstr>
      <vt:lpstr>National DPP PHE update</vt:lpstr>
      <vt:lpstr>PowerPoint Presentation</vt:lpstr>
      <vt:lpstr>PowerPoint Presentation</vt:lpstr>
      <vt:lpstr>Advanced Lifestyle Coach Training</vt:lpstr>
      <vt:lpstr>Upcoming Live Opportunities </vt:lpstr>
      <vt:lpstr>New On Demand Trainings</vt:lpstr>
      <vt:lpstr>Discussion</vt:lpstr>
      <vt:lpstr>Future needs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2023-05-11T18:21:47Z</cp:lastPrinted>
  <dcterms:created xsi:type="dcterms:W3CDTF">2022-08-12T20:16:23Z</dcterms:created>
  <dcterms:modified xsi:type="dcterms:W3CDTF">2023-05-11T21:41:58Z</dcterms:modified>
</cp:coreProperties>
</file>